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51" r:id="rId2"/>
    <p:sldId id="353" r:id="rId3"/>
    <p:sldId id="329" r:id="rId4"/>
    <p:sldId id="328" r:id="rId5"/>
    <p:sldId id="333" r:id="rId6"/>
    <p:sldId id="334" r:id="rId7"/>
    <p:sldId id="337" r:id="rId8"/>
    <p:sldId id="355" r:id="rId9"/>
    <p:sldId id="338" r:id="rId10"/>
    <p:sldId id="341" r:id="rId11"/>
    <p:sldId id="354" r:id="rId12"/>
    <p:sldId id="339" r:id="rId13"/>
    <p:sldId id="356" r:id="rId14"/>
    <p:sldId id="335" r:id="rId15"/>
    <p:sldId id="258" r:id="rId16"/>
    <p:sldId id="259" r:id="rId17"/>
    <p:sldId id="330" r:id="rId18"/>
    <p:sldId id="261" r:id="rId19"/>
    <p:sldId id="262" r:id="rId20"/>
    <p:sldId id="263" r:id="rId21"/>
    <p:sldId id="264" r:id="rId22"/>
    <p:sldId id="265" r:id="rId23"/>
    <p:sldId id="266" r:id="rId24"/>
    <p:sldId id="267" r:id="rId25"/>
    <p:sldId id="268" r:id="rId26"/>
    <p:sldId id="269" r:id="rId27"/>
    <p:sldId id="256" r:id="rId28"/>
    <p:sldId id="360" r:id="rId29"/>
    <p:sldId id="358" r:id="rId30"/>
    <p:sldId id="359" r:id="rId31"/>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648" userDrawn="1">
          <p15:clr>
            <a:srgbClr val="A4A3A4"/>
          </p15:clr>
        </p15:guide>
        <p15:guide id="4" orient="horz" pos="712" userDrawn="1">
          <p15:clr>
            <a:srgbClr val="A4A3A4"/>
          </p15:clr>
        </p15:guide>
        <p15:guide id="5" orient="horz" pos="3928" userDrawn="1">
          <p15:clr>
            <a:srgbClr val="A4A3A4"/>
          </p15:clr>
        </p15:guide>
        <p15:guide id="6" orient="horz" pos="38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86020" autoAdjust="0"/>
  </p:normalViewPr>
  <p:slideViewPr>
    <p:cSldViewPr snapToGrid="0" showGuides="1">
      <p:cViewPr varScale="1">
        <p:scale>
          <a:sx n="81" d="100"/>
          <a:sy n="81" d="100"/>
        </p:scale>
        <p:origin x="108" y="396"/>
      </p:cViewPr>
      <p:guideLst>
        <p:guide pos="416"/>
        <p:guide pos="7256"/>
        <p:guide orient="horz" pos="648"/>
        <p:guide orient="horz" pos="712"/>
        <p:guide orient="horz" pos="3928"/>
        <p:guide orient="horz" pos="388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5827A-DC6E-4036-ADD2-AC7412891644}" type="datetimeFigureOut">
              <a:rPr lang="zh-CN" altLang="en-US" smtClean="0"/>
              <a:t>2024/10/24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729CC-7D86-4A70-B7FA-080A462B94CE}" type="slidenum">
              <a:rPr lang="zh-CN" altLang="en-US" smtClean="0"/>
              <a:t>‹#›</a:t>
            </a:fld>
            <a:endParaRPr lang="zh-CN" altLang="en-US"/>
          </a:p>
        </p:txBody>
      </p:sp>
    </p:spTree>
    <p:extLst>
      <p:ext uri="{BB962C8B-B14F-4D97-AF65-F5344CB8AC3E}">
        <p14:creationId xmlns:p14="http://schemas.microsoft.com/office/powerpoint/2010/main" val="2255266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a:t>
            </a:fld>
            <a:endParaRPr lang="zh-CN" altLang="en-US"/>
          </a:p>
        </p:txBody>
      </p:sp>
    </p:spTree>
    <p:extLst>
      <p:ext uri="{BB962C8B-B14F-4D97-AF65-F5344CB8AC3E}">
        <p14:creationId xmlns:p14="http://schemas.microsoft.com/office/powerpoint/2010/main" val="3761754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Flow chart</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10</a:t>
            </a:fld>
            <a:endParaRPr lang="zh-CN" altLang="en-US"/>
          </a:p>
        </p:txBody>
      </p:sp>
    </p:spTree>
    <p:extLst>
      <p:ext uri="{BB962C8B-B14F-4D97-AF65-F5344CB8AC3E}">
        <p14:creationId xmlns:p14="http://schemas.microsoft.com/office/powerpoint/2010/main" val="604479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62626"/>
                </a:solidFill>
                <a:effectLst/>
                <a:highlight>
                  <a:srgbClr val="FFFFFF"/>
                </a:highlight>
                <a:latin typeface="-apple-system"/>
              </a:rPr>
              <a:t>In summary, Hedera and Ethereum focus on different aspects in their fields, reflecting their distinct design philosophies regarding transaction processing, fee structures, and account management.</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11</a:t>
            </a:fld>
            <a:endParaRPr lang="zh-CN" altLang="en-US"/>
          </a:p>
        </p:txBody>
      </p:sp>
    </p:spTree>
    <p:extLst>
      <p:ext uri="{BB962C8B-B14F-4D97-AF65-F5344CB8AC3E}">
        <p14:creationId xmlns:p14="http://schemas.microsoft.com/office/powerpoint/2010/main" val="2703979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Achievements</a:t>
            </a:r>
            <a:r>
              <a:rPr lang="zh-CN" altLang="en-US" dirty="0"/>
              <a:t>，</a:t>
            </a:r>
            <a:r>
              <a:rPr lang="en-US" altLang="zh-CN" b="0" dirty="0">
                <a:solidFill>
                  <a:srgbClr val="CE9178"/>
                </a:solidFill>
                <a:effectLst/>
                <a:highlight>
                  <a:srgbClr val="1F1F1F"/>
                </a:highlight>
                <a:latin typeface="Consolas" panose="020B0609020204030204" pitchFamily="49" charset="0"/>
              </a:rPr>
              <a:t>https://github.com/xujiahuayz/hedera-staking.git</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12</a:t>
            </a:fld>
            <a:endParaRPr lang="zh-CN" altLang="en-US"/>
          </a:p>
        </p:txBody>
      </p:sp>
    </p:spTree>
    <p:extLst>
      <p:ext uri="{BB962C8B-B14F-4D97-AF65-F5344CB8AC3E}">
        <p14:creationId xmlns:p14="http://schemas.microsoft.com/office/powerpoint/2010/main" val="2417733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数据对投资和监管都很重要，数据</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13</a:t>
            </a:fld>
            <a:endParaRPr lang="zh-CN" altLang="en-US"/>
          </a:p>
        </p:txBody>
      </p:sp>
    </p:spTree>
    <p:extLst>
      <p:ext uri="{BB962C8B-B14F-4D97-AF65-F5344CB8AC3E}">
        <p14:creationId xmlns:p14="http://schemas.microsoft.com/office/powerpoint/2010/main" val="545893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Home page https://hku-nft.com/</a:t>
            </a:r>
          </a:p>
          <a:p>
            <a:pPr algn="l"/>
            <a:r>
              <a:rPr lang="en-US" altLang="zh-CN" b="0" i="0" dirty="0">
                <a:solidFill>
                  <a:srgbClr val="262626"/>
                </a:solidFill>
                <a:effectLst/>
                <a:highlight>
                  <a:srgbClr val="FFFFFF"/>
                </a:highlight>
                <a:latin typeface="-apple-system"/>
              </a:rPr>
              <a:t>Here are the features of the data analysis services provided by HKUNFT:</a:t>
            </a:r>
          </a:p>
          <a:p>
            <a:pPr algn="l">
              <a:buFont typeface="+mj-lt"/>
              <a:buAutoNum type="arabicPeriod"/>
            </a:pPr>
            <a:r>
              <a:rPr lang="en-US" altLang="zh-CN" b="1" i="0" dirty="0">
                <a:solidFill>
                  <a:srgbClr val="262626"/>
                </a:solidFill>
                <a:effectLst/>
                <a:highlight>
                  <a:srgbClr val="FFFFFF"/>
                </a:highlight>
                <a:latin typeface="-apple-system"/>
              </a:rPr>
              <a:t>Real-Time Data Access</a:t>
            </a:r>
            <a:r>
              <a:rPr lang="en-US" altLang="zh-CN" b="0" i="0" dirty="0">
                <a:solidFill>
                  <a:srgbClr val="262626"/>
                </a:solidFill>
                <a:effectLst/>
                <a:highlight>
                  <a:srgbClr val="FFFFFF"/>
                </a:highlight>
                <a:latin typeface="-apple-system"/>
              </a:rPr>
              <a:t>: Users can seamlessly integrate real-time NFT data through a robust API service, facilitating application development.</a:t>
            </a:r>
          </a:p>
          <a:p>
            <a:pPr algn="l">
              <a:buFont typeface="+mj-lt"/>
              <a:buAutoNum type="arabicPeriod"/>
            </a:pPr>
            <a:r>
              <a:rPr lang="en-US" altLang="zh-CN" b="1" i="0" dirty="0">
                <a:solidFill>
                  <a:srgbClr val="262626"/>
                </a:solidFill>
                <a:effectLst/>
                <a:highlight>
                  <a:srgbClr val="FFFFFF"/>
                </a:highlight>
                <a:latin typeface="-apple-system"/>
              </a:rPr>
              <a:t>No-Code Analytics Dashboard</a:t>
            </a:r>
            <a:r>
              <a:rPr lang="en-US" altLang="zh-CN" b="0" i="0" dirty="0">
                <a:solidFill>
                  <a:srgbClr val="262626"/>
                </a:solidFill>
                <a:effectLst/>
                <a:highlight>
                  <a:srgbClr val="FFFFFF"/>
                </a:highlight>
                <a:latin typeface="-apple-system"/>
              </a:rPr>
              <a:t>: Offers a no-code analytics tool that allows users to easily gain valuable insights into the NFT market.</a:t>
            </a:r>
          </a:p>
          <a:p>
            <a:pPr algn="l">
              <a:buFont typeface="+mj-lt"/>
              <a:buAutoNum type="arabicPeriod"/>
            </a:pPr>
            <a:r>
              <a:rPr lang="en-US" altLang="zh-CN" b="1" i="0" dirty="0">
                <a:solidFill>
                  <a:srgbClr val="262626"/>
                </a:solidFill>
                <a:effectLst/>
                <a:highlight>
                  <a:srgbClr val="FFFFFF"/>
                </a:highlight>
                <a:latin typeface="-apple-system"/>
              </a:rPr>
              <a:t>Transaction Data Analysis</a:t>
            </a:r>
            <a:r>
              <a:rPr lang="en-US" altLang="zh-CN" b="0" i="0" dirty="0">
                <a:solidFill>
                  <a:srgbClr val="262626"/>
                </a:solidFill>
                <a:effectLst/>
                <a:highlight>
                  <a:srgbClr val="FFFFFF"/>
                </a:highlight>
                <a:latin typeface="-apple-system"/>
              </a:rPr>
              <a:t>: Analyzes sales volumes, prices, and buyer/seller behavior to help users identify market trends and dynamics.</a:t>
            </a:r>
          </a:p>
          <a:p>
            <a:pPr algn="l">
              <a:buFont typeface="+mj-lt"/>
              <a:buAutoNum type="arabicPeriod"/>
            </a:pPr>
            <a:r>
              <a:rPr lang="en-US" altLang="zh-CN" b="1" i="0" dirty="0">
                <a:solidFill>
                  <a:srgbClr val="262626"/>
                </a:solidFill>
                <a:effectLst/>
                <a:highlight>
                  <a:srgbClr val="FFFFFF"/>
                </a:highlight>
                <a:latin typeface="-apple-system"/>
              </a:rPr>
              <a:t>Statistical Metrics Support</a:t>
            </a:r>
            <a:r>
              <a:rPr lang="en-US" altLang="zh-CN" b="0" i="0" dirty="0">
                <a:solidFill>
                  <a:srgbClr val="262626"/>
                </a:solidFill>
                <a:effectLst/>
                <a:highlight>
                  <a:srgbClr val="FFFFFF"/>
                </a:highlight>
                <a:latin typeface="-apple-system"/>
              </a:rPr>
              <a:t>: The API not only provides raw data but also supports statistical metrics, allowing users to retrieve needed information with simple code.</a:t>
            </a:r>
          </a:p>
          <a:p>
            <a:pPr algn="l">
              <a:buFont typeface="+mj-lt"/>
              <a:buAutoNum type="arabicPeriod"/>
            </a:pPr>
            <a:r>
              <a:rPr lang="en-US" altLang="zh-CN" b="1" i="0" dirty="0">
                <a:solidFill>
                  <a:srgbClr val="262626"/>
                </a:solidFill>
                <a:effectLst/>
                <a:highlight>
                  <a:srgbClr val="FFFFFF"/>
                </a:highlight>
                <a:latin typeface="-apple-system"/>
              </a:rPr>
              <a:t>Research and Reports</a:t>
            </a:r>
            <a:r>
              <a:rPr lang="en-US" altLang="zh-CN" b="0" i="0" dirty="0">
                <a:solidFill>
                  <a:srgbClr val="262626"/>
                </a:solidFill>
                <a:effectLst/>
                <a:highlight>
                  <a:srgbClr val="FFFFFF"/>
                </a:highlight>
                <a:latin typeface="-apple-system"/>
              </a:rPr>
              <a:t>: Provides NFT-related research reports authored by researchers from top universities, helping users gain a deeper understanding of the market.</a:t>
            </a:r>
          </a:p>
          <a:p>
            <a:pPr algn="l">
              <a:buFont typeface="+mj-lt"/>
              <a:buAutoNum type="arabicPeriod"/>
            </a:pPr>
            <a:r>
              <a:rPr lang="en-US" altLang="zh-CN" b="1" i="0" dirty="0">
                <a:solidFill>
                  <a:srgbClr val="262626"/>
                </a:solidFill>
                <a:effectLst/>
                <a:highlight>
                  <a:srgbClr val="FFFFFF"/>
                </a:highlight>
                <a:latin typeface="-apple-system"/>
              </a:rPr>
              <a:t>Extensive Data Coverage</a:t>
            </a:r>
            <a:r>
              <a:rPr lang="en-US" altLang="zh-CN" b="0" i="0" dirty="0">
                <a:solidFill>
                  <a:srgbClr val="262626"/>
                </a:solidFill>
                <a:effectLst/>
                <a:highlight>
                  <a:srgbClr val="FFFFFF"/>
                </a:highlight>
                <a:latin typeface="-apple-system"/>
              </a:rPr>
              <a:t>: Covers multiple markets with a vast number of NFT transfer records and collection data, ensuring comprehensiveness and accuracy.</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14</a:t>
            </a:fld>
            <a:endParaRPr lang="zh-CN" altLang="en-US"/>
          </a:p>
        </p:txBody>
      </p:sp>
    </p:spTree>
    <p:extLst>
      <p:ext uri="{BB962C8B-B14F-4D97-AF65-F5344CB8AC3E}">
        <p14:creationId xmlns:p14="http://schemas.microsoft.com/office/powerpoint/2010/main" val="968547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15</a:t>
            </a:fld>
            <a:endParaRPr lang="zh-CN" altLang="en-US"/>
          </a:p>
        </p:txBody>
      </p:sp>
    </p:spTree>
    <p:extLst>
      <p:ext uri="{BB962C8B-B14F-4D97-AF65-F5344CB8AC3E}">
        <p14:creationId xmlns:p14="http://schemas.microsoft.com/office/powerpoint/2010/main" val="937113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can be understood that every transaction has the basic information and details of the transaction, the basic information is as shown in the figure above, </a:t>
            </a:r>
            <a:r>
              <a:rPr lang="en-US" altLang="zh-CN" dirty="0" err="1"/>
              <a:t>andThe</a:t>
            </a:r>
            <a:r>
              <a:rPr lang="en-US" altLang="zh-CN" dirty="0"/>
              <a:t> details refer to the transaction log here</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17</a:t>
            </a:fld>
            <a:endParaRPr lang="zh-CN" altLang="en-US"/>
          </a:p>
        </p:txBody>
      </p:sp>
    </p:spTree>
    <p:extLst>
      <p:ext uri="{BB962C8B-B14F-4D97-AF65-F5344CB8AC3E}">
        <p14:creationId xmlns:p14="http://schemas.microsoft.com/office/powerpoint/2010/main" val="2647249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21</a:t>
            </a:fld>
            <a:endParaRPr lang="zh-CN" altLang="en-US"/>
          </a:p>
        </p:txBody>
      </p:sp>
    </p:spTree>
    <p:extLst>
      <p:ext uri="{BB962C8B-B14F-4D97-AF65-F5344CB8AC3E}">
        <p14:creationId xmlns:p14="http://schemas.microsoft.com/office/powerpoint/2010/main" val="1336096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26</a:t>
            </a:fld>
            <a:endParaRPr lang="zh-CN" altLang="en-US"/>
          </a:p>
        </p:txBody>
      </p:sp>
    </p:spTree>
    <p:extLst>
      <p:ext uri="{BB962C8B-B14F-4D97-AF65-F5344CB8AC3E}">
        <p14:creationId xmlns:p14="http://schemas.microsoft.com/office/powerpoint/2010/main" val="2929390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29</a:t>
            </a:fld>
            <a:endParaRPr lang="zh-CN" altLang="en-US"/>
          </a:p>
        </p:txBody>
      </p:sp>
    </p:spTree>
    <p:extLst>
      <p:ext uri="{BB962C8B-B14F-4D97-AF65-F5344CB8AC3E}">
        <p14:creationId xmlns:p14="http://schemas.microsoft.com/office/powerpoint/2010/main" val="1019287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a:t>
            </a:fld>
            <a:endParaRPr lang="zh-CN" altLang="en-US"/>
          </a:p>
        </p:txBody>
      </p:sp>
    </p:spTree>
    <p:extLst>
      <p:ext uri="{BB962C8B-B14F-4D97-AF65-F5344CB8AC3E}">
        <p14:creationId xmlns:p14="http://schemas.microsoft.com/office/powerpoint/2010/main" val="2000048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30</a:t>
            </a:fld>
            <a:endParaRPr lang="zh-CN" altLang="en-US"/>
          </a:p>
        </p:txBody>
      </p:sp>
    </p:spTree>
    <p:extLst>
      <p:ext uri="{BB962C8B-B14F-4D97-AF65-F5344CB8AC3E}">
        <p14:creationId xmlns:p14="http://schemas.microsoft.com/office/powerpoint/2010/main" val="415242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Hedera Mirror Nodes store the history of transactions that occurred on </a:t>
            </a:r>
            <a:r>
              <a:rPr lang="en-US" altLang="zh-CN" dirty="0" err="1"/>
              <a:t>mainnet</a:t>
            </a:r>
            <a:r>
              <a:rPr lang="en-US" altLang="zh-CN" dirty="0"/>
              <a:t>, </a:t>
            </a:r>
            <a:r>
              <a:rPr lang="en-US" altLang="zh-CN" dirty="0" err="1"/>
              <a:t>testnet</a:t>
            </a:r>
            <a:r>
              <a:rPr lang="en-US" altLang="zh-CN" dirty="0"/>
              <a:t>, and </a:t>
            </a:r>
            <a:r>
              <a:rPr lang="en-US" altLang="zh-CN" dirty="0" err="1"/>
              <a:t>previewnet</a:t>
            </a:r>
            <a:r>
              <a:rPr lang="en-US" altLang="zh-CN" dirty="0"/>
              <a:t>.  Each transaction generates a record that is stored in a record file.  The transaction contents can be accessed by the mirror node REST APIs. (https://docs.hedera.com/hedera/sdks-and-apis/rest-api)</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a:t>
            </a:fld>
            <a:endParaRPr lang="zh-CN" altLang="en-US"/>
          </a:p>
        </p:txBody>
      </p:sp>
    </p:spTree>
    <p:extLst>
      <p:ext uri="{BB962C8B-B14F-4D97-AF65-F5344CB8AC3E}">
        <p14:creationId xmlns:p14="http://schemas.microsoft.com/office/powerpoint/2010/main" val="270722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Base_url</a:t>
            </a:r>
            <a:r>
              <a:rPr lang="en-US" altLang="zh-CN" dirty="0"/>
              <a:t> +  </a:t>
            </a:r>
            <a:r>
              <a:rPr lang="en-US" altLang="zh-CN" dirty="0" err="1"/>
              <a:t>suburl</a:t>
            </a:r>
            <a:r>
              <a:rPr lang="en-US" altLang="zh-CN" dirty="0"/>
              <a:t> =  what you want </a:t>
            </a:r>
            <a:r>
              <a:rPr lang="zh-CN" altLang="en-US" dirty="0"/>
              <a:t>，</a:t>
            </a:r>
            <a:r>
              <a:rPr lang="en-US" altLang="zh-CN" dirty="0"/>
              <a:t>find the </a:t>
            </a:r>
            <a:r>
              <a:rPr lang="en-US" altLang="zh-CN" dirty="0" err="1"/>
              <a:t>mainnet</a:t>
            </a:r>
            <a:r>
              <a:rPr lang="en-US" altLang="zh-CN" dirty="0"/>
              <a:t> node as the base </a:t>
            </a:r>
            <a:r>
              <a:rPr lang="en-US" altLang="zh-CN" dirty="0" err="1"/>
              <a:t>url</a:t>
            </a:r>
            <a:r>
              <a:rPr lang="en-US" altLang="zh-CN" dirty="0"/>
              <a:t> ,and joint the  sub </a:t>
            </a:r>
            <a:r>
              <a:rPr lang="en-US" altLang="zh-CN" dirty="0" err="1"/>
              <a:t>url</a:t>
            </a:r>
            <a:r>
              <a:rPr lang="en-US" altLang="zh-CN" dirty="0"/>
              <a:t> want you want </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4</a:t>
            </a:fld>
            <a:endParaRPr lang="zh-CN" altLang="en-US"/>
          </a:p>
        </p:txBody>
      </p:sp>
    </p:spTree>
    <p:extLst>
      <p:ext uri="{BB962C8B-B14F-4D97-AF65-F5344CB8AC3E}">
        <p14:creationId xmlns:p14="http://schemas.microsoft.com/office/powerpoint/2010/main" val="602114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Get 29,011 contracts in hedera block chain, 25,811 traded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5</a:t>
            </a:fld>
            <a:endParaRPr lang="zh-CN" altLang="en-US"/>
          </a:p>
        </p:txBody>
      </p:sp>
    </p:spTree>
    <p:extLst>
      <p:ext uri="{BB962C8B-B14F-4D97-AF65-F5344CB8AC3E}">
        <p14:creationId xmlns:p14="http://schemas.microsoft.com/office/powerpoint/2010/main" val="2006405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Use  token id of each contracts  to get each series number of each token id, </a:t>
            </a:r>
            <a:r>
              <a:rPr lang="zh-CN" altLang="en-US" dirty="0"/>
              <a:t>（</a:t>
            </a:r>
            <a:r>
              <a:rPr lang="en-US" altLang="zh-CN" dirty="0"/>
              <a:t>series num </a:t>
            </a:r>
            <a:r>
              <a:rPr lang="zh-CN" altLang="en-US" dirty="0"/>
              <a:t>唯一编码）跟以太坊不一样，数据层面上抽象描述</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6</a:t>
            </a:fld>
            <a:endParaRPr lang="zh-CN" altLang="en-US"/>
          </a:p>
        </p:txBody>
      </p:sp>
    </p:spTree>
    <p:extLst>
      <p:ext uri="{BB962C8B-B14F-4D97-AF65-F5344CB8AC3E}">
        <p14:creationId xmlns:p14="http://schemas.microsoft.com/office/powerpoint/2010/main" val="2165427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Iterate over all the token and series number of  each contract  above to get the transactions (mint ,deleted , cryptos </a:t>
            </a:r>
            <a:r>
              <a:rPr lang="en-US" altLang="zh-CN" dirty="0" err="1"/>
              <a:t>transfer,cryptos</a:t>
            </a:r>
            <a:r>
              <a:rPr lang="en-US" altLang="zh-CN" dirty="0"/>
              <a:t> trades ) for each contract </a:t>
            </a:r>
          </a:p>
          <a:p>
            <a:r>
              <a:rPr lang="en-US" altLang="zh-CN" dirty="0"/>
              <a:t>Total 9 M + transactions records in hedera  up  to  2024/ 8/26</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7</a:t>
            </a:fld>
            <a:endParaRPr lang="zh-CN" altLang="en-US"/>
          </a:p>
        </p:txBody>
      </p:sp>
    </p:spTree>
    <p:extLst>
      <p:ext uri="{BB962C8B-B14F-4D97-AF65-F5344CB8AC3E}">
        <p14:creationId xmlns:p14="http://schemas.microsoft.com/office/powerpoint/2010/main" val="3644947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According the ten ranking </a:t>
            </a:r>
            <a:r>
              <a:rPr lang="en-US" altLang="zh-CN" b="1" i="0" dirty="0">
                <a:solidFill>
                  <a:srgbClr val="2A2B2E"/>
                </a:solidFill>
                <a:effectLst/>
                <a:highlight>
                  <a:srgbClr val="FFFFFF"/>
                </a:highlight>
                <a:latin typeface="PingFang SC"/>
              </a:rPr>
              <a:t>panel</a:t>
            </a:r>
            <a:r>
              <a:rPr lang="en-US" altLang="zh-CN" dirty="0"/>
              <a:t> , </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8</a:t>
            </a:fld>
            <a:endParaRPr lang="zh-CN" altLang="en-US"/>
          </a:p>
        </p:txBody>
      </p:sp>
    </p:spTree>
    <p:extLst>
      <p:ext uri="{BB962C8B-B14F-4D97-AF65-F5344CB8AC3E}">
        <p14:creationId xmlns:p14="http://schemas.microsoft.com/office/powerpoint/2010/main" val="873410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03342-2362-92F9-9228-2BD819A390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527617-7638-875D-7771-2BEA17AFCB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AA8FA7-9B25-55FD-937F-A3412E67DE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Use  the transaction hash to  get sender and receiver details accounts detail   in the transaction </a:t>
            </a:r>
            <a:r>
              <a:rPr lang="zh-CN" altLang="en-US" dirty="0"/>
              <a:t>，</a:t>
            </a:r>
            <a:r>
              <a:rPr lang="en-US" altLang="zh-CN" dirty="0"/>
              <a:t>Get  the  Top 10 volumes contracts  detail  and to calculate the concentration index ,comparison  data  and  so on, get 516928 result rows</a:t>
            </a:r>
            <a:endParaRPr lang="zh-CN" altLang="en-US" dirty="0"/>
          </a:p>
          <a:p>
            <a:endParaRPr lang="zh-CN" altLang="en-US" dirty="0"/>
          </a:p>
        </p:txBody>
      </p:sp>
      <p:sp>
        <p:nvSpPr>
          <p:cNvPr id="4" name="灯片编号占位符 3">
            <a:extLst>
              <a:ext uri="{FF2B5EF4-FFF2-40B4-BE49-F238E27FC236}">
                <a16:creationId xmlns:a16="http://schemas.microsoft.com/office/drawing/2014/main" id="{6CADBA46-F66E-3709-E979-426EF52D9FA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0729CC-7D86-4A70-B7FA-080A462B94C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993076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任意多边形: 形状 5"/>
          <p:cNvSpPr/>
          <p:nvPr/>
        </p:nvSpPr>
        <p:spPr>
          <a:xfrm>
            <a:off x="25185" y="840892"/>
            <a:ext cx="12164537" cy="6017108"/>
          </a:xfrm>
          <a:custGeom>
            <a:avLst/>
            <a:gdLst>
              <a:gd name="connsiteX0" fmla="*/ 0 w 12164537"/>
              <a:gd name="connsiteY0" fmla="*/ 4385532 h 6325522"/>
              <a:gd name="connsiteX1" fmla="*/ 2275650 w 12164537"/>
              <a:gd name="connsiteY1" fmla="*/ 4259710 h 6325522"/>
              <a:gd name="connsiteX2" fmla="*/ 5400699 w 12164537"/>
              <a:gd name="connsiteY2" fmla="*/ 3787776 h 6325522"/>
              <a:gd name="connsiteX3" fmla="*/ 9846946 w 12164537"/>
              <a:gd name="connsiteY3" fmla="*/ 505416 h 6325522"/>
              <a:gd name="connsiteX4" fmla="*/ 12164537 w 12164537"/>
              <a:gd name="connsiteY4" fmla="*/ 2128 h 6325522"/>
              <a:gd name="connsiteX5" fmla="*/ 12164537 w 12164537"/>
              <a:gd name="connsiteY5" fmla="*/ 6325523 h 6325522"/>
              <a:gd name="connsiteX6" fmla="*/ 0 w 12164537"/>
              <a:gd name="connsiteY6" fmla="*/ 6325523 h 6325522"/>
              <a:gd name="connsiteX7" fmla="*/ 0 w 12164537"/>
              <a:gd name="connsiteY7" fmla="*/ 4385532 h 632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537" h="6325522">
                <a:moveTo>
                  <a:pt x="0" y="4385532"/>
                </a:moveTo>
                <a:cubicBezTo>
                  <a:pt x="0" y="4385532"/>
                  <a:pt x="1247903" y="4186280"/>
                  <a:pt x="2275650" y="4259710"/>
                </a:cubicBezTo>
                <a:cubicBezTo>
                  <a:pt x="3303398" y="4333140"/>
                  <a:pt x="4614144" y="4437924"/>
                  <a:pt x="5400699" y="3787776"/>
                </a:cubicBezTo>
                <a:cubicBezTo>
                  <a:pt x="6187254" y="3137629"/>
                  <a:pt x="7382631" y="1250031"/>
                  <a:pt x="9846946" y="505416"/>
                </a:cubicBezTo>
                <a:cubicBezTo>
                  <a:pt x="10444701" y="295713"/>
                  <a:pt x="11807974" y="-29361"/>
                  <a:pt x="12164537" y="2128"/>
                </a:cubicBezTo>
                <a:cubicBezTo>
                  <a:pt x="12164537" y="6283582"/>
                  <a:pt x="12164537" y="6325523"/>
                  <a:pt x="12164537" y="6325523"/>
                </a:cubicBezTo>
                <a:lnTo>
                  <a:pt x="0" y="6325523"/>
                </a:lnTo>
                <a:lnTo>
                  <a:pt x="0" y="4385532"/>
                </a:lnTo>
                <a:close/>
              </a:path>
            </a:pathLst>
          </a:custGeom>
          <a:gradFill>
            <a:gsLst>
              <a:gs pos="100000">
                <a:schemeClr val="accent6">
                  <a:lumMod val="20000"/>
                  <a:lumOff val="80000"/>
                  <a:alpha val="0"/>
                </a:schemeClr>
              </a:gs>
              <a:gs pos="0">
                <a:schemeClr val="accent6">
                  <a:lumMod val="20000"/>
                  <a:lumOff val="80000"/>
                  <a:alpha val="40000"/>
                </a:schemeClr>
              </a:gs>
            </a:gsLst>
            <a:lin ang="9000000" scaled="0"/>
          </a:gradFill>
          <a:ln w="13396" cap="flat">
            <a:noFill/>
            <a:prstDash val="solid"/>
            <a:miter/>
          </a:ln>
        </p:spPr>
        <p:txBody>
          <a:bodyPr rtlCol="0" anchor="ctr"/>
          <a:lstStyle/>
          <a:p>
            <a:endParaRPr lang="zh-CN" altLang="en-US" dirty="0"/>
          </a:p>
        </p:txBody>
      </p:sp>
      <p:sp>
        <p:nvSpPr>
          <p:cNvPr id="2" name="标题 1"/>
          <p:cNvSpPr>
            <a:spLocks noGrp="1"/>
          </p:cNvSpPr>
          <p:nvPr>
            <p:ph type="ctrTitle" hasCustomPrompt="1"/>
          </p:nvPr>
        </p:nvSpPr>
        <p:spPr>
          <a:xfrm>
            <a:off x="660400" y="1130300"/>
            <a:ext cx="5943600" cy="2217118"/>
          </a:xfrm>
        </p:spPr>
        <p:txBody>
          <a:bodyPr anchor="b">
            <a:normAutofit/>
          </a:bodyPr>
          <a:lstStyle>
            <a:lvl1pPr algn="l">
              <a:defRPr sz="4800"/>
            </a:lvl1pPr>
          </a:lstStyle>
          <a:p>
            <a:pPr lvl="0"/>
            <a:r>
              <a:rPr lang="en-US"/>
              <a:t>Click to add title</a:t>
            </a:r>
          </a:p>
        </p:txBody>
      </p:sp>
      <p:sp>
        <p:nvSpPr>
          <p:cNvPr id="3" name="副标题 2"/>
          <p:cNvSpPr>
            <a:spLocks noGrp="1"/>
          </p:cNvSpPr>
          <p:nvPr>
            <p:ph type="subTitle" idx="1" hasCustomPrompt="1"/>
          </p:nvPr>
        </p:nvSpPr>
        <p:spPr>
          <a:xfrm>
            <a:off x="2077156" y="3483898"/>
            <a:ext cx="3523544" cy="573752"/>
          </a:xfrm>
          <a:prstGeom prst="roundRect">
            <a:avLst>
              <a:gd name="adj" fmla="val 50000"/>
            </a:avLst>
          </a:prstGeom>
          <a:solidFill>
            <a:schemeClr val="accent2"/>
          </a:solidFill>
        </p:spPr>
        <p:txBody>
          <a:bodyPr anchor="ct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subtitle</a:t>
            </a:r>
          </a:p>
        </p:txBody>
      </p:sp>
      <p:sp>
        <p:nvSpPr>
          <p:cNvPr id="9" name="矩形: 圆角 8"/>
          <p:cNvSpPr/>
          <p:nvPr/>
        </p:nvSpPr>
        <p:spPr>
          <a:xfrm>
            <a:off x="762001" y="3483898"/>
            <a:ext cx="1224843" cy="573752"/>
          </a:xfrm>
          <a:prstGeom prst="roundRect">
            <a:avLst>
              <a:gd name="adj" fmla="val 5000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pic>
        <p:nvPicPr>
          <p:cNvPr id="10" name="图片 9">
            <a:extLst>
              <a:ext uri="{FF2B5EF4-FFF2-40B4-BE49-F238E27FC236}">
                <a16:creationId xmlns:a16="http://schemas.microsoft.com/office/drawing/2014/main" id="{FACFAEA8-C231-C9EF-0F2B-602779D55B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内容占位符 2"/>
          <p:cNvSpPr>
            <a:spLocks noGrp="1"/>
          </p:cNvSpPr>
          <p:nvPr>
            <p:ph idx="1" hasCustomPrompt="1"/>
          </p:nvPr>
        </p:nvSpPr>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dirty="0"/>
          </a:p>
        </p:txBody>
      </p:sp>
      <p:pic>
        <p:nvPicPr>
          <p:cNvPr id="8" name="图片 7">
            <a:extLst>
              <a:ext uri="{FF2B5EF4-FFF2-40B4-BE49-F238E27FC236}">
                <a16:creationId xmlns:a16="http://schemas.microsoft.com/office/drawing/2014/main" id="{125A38E3-0ADF-4781-3614-B24BABB8BB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0400" y="1500187"/>
            <a:ext cx="2836562" cy="915667"/>
          </a:xfrm>
        </p:spPr>
        <p:txBody>
          <a:bodyPr anchor="t">
            <a:normAutofit/>
          </a:bodyPr>
          <a:lstStyle>
            <a:lvl1pPr algn="r">
              <a:defRPr sz="2800"/>
            </a:lvl1pPr>
          </a:lstStyle>
          <a:p>
            <a:pPr lvl="0"/>
            <a:r>
              <a:rPr lang="en-US"/>
              <a:t>Agenda</a:t>
            </a:r>
          </a:p>
        </p:txBody>
      </p:sp>
      <p:sp>
        <p:nvSpPr>
          <p:cNvPr id="3" name="内容占位符 2"/>
          <p:cNvSpPr>
            <a:spLocks noGrp="1"/>
          </p:cNvSpPr>
          <p:nvPr>
            <p:ph sz="quarter" idx="1" hasCustomPrompt="1"/>
          </p:nvPr>
        </p:nvSpPr>
        <p:spPr>
          <a:xfrm>
            <a:off x="3745078" y="1500188"/>
            <a:ext cx="7773821" cy="4633912"/>
          </a:xfrm>
        </p:spPr>
        <p:txBody>
          <a:bodyPr/>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dirty="0"/>
          </a:p>
        </p:txBody>
      </p:sp>
      <p:cxnSp>
        <p:nvCxnSpPr>
          <p:cNvPr id="7" name="直接连接符 6"/>
          <p:cNvCxnSpPr>
            <a:cxnSpLocks/>
          </p:cNvCxnSpPr>
          <p:nvPr/>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8" name="任意多边形: 形状 7"/>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pic>
        <p:nvPicPr>
          <p:cNvPr id="9" name="图片 8">
            <a:extLst>
              <a:ext uri="{FF2B5EF4-FFF2-40B4-BE49-F238E27FC236}">
                <a16:creationId xmlns:a16="http://schemas.microsoft.com/office/drawing/2014/main" id="{7808BD34-DB99-9A9B-4AFE-0D532A3461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任意多边形: 形状 7"/>
          <p:cNvSpPr/>
          <p:nvPr/>
        </p:nvSpPr>
        <p:spPr>
          <a:xfrm flipH="1">
            <a:off x="-1565" y="840892"/>
            <a:ext cx="12164537" cy="6017108"/>
          </a:xfrm>
          <a:custGeom>
            <a:avLst/>
            <a:gdLst>
              <a:gd name="connsiteX0" fmla="*/ 0 w 12164537"/>
              <a:gd name="connsiteY0" fmla="*/ 4385532 h 6325522"/>
              <a:gd name="connsiteX1" fmla="*/ 2275650 w 12164537"/>
              <a:gd name="connsiteY1" fmla="*/ 4259710 h 6325522"/>
              <a:gd name="connsiteX2" fmla="*/ 5400699 w 12164537"/>
              <a:gd name="connsiteY2" fmla="*/ 3787776 h 6325522"/>
              <a:gd name="connsiteX3" fmla="*/ 9846946 w 12164537"/>
              <a:gd name="connsiteY3" fmla="*/ 505416 h 6325522"/>
              <a:gd name="connsiteX4" fmla="*/ 12164537 w 12164537"/>
              <a:gd name="connsiteY4" fmla="*/ 2128 h 6325522"/>
              <a:gd name="connsiteX5" fmla="*/ 12164537 w 12164537"/>
              <a:gd name="connsiteY5" fmla="*/ 6325523 h 6325522"/>
              <a:gd name="connsiteX6" fmla="*/ 0 w 12164537"/>
              <a:gd name="connsiteY6" fmla="*/ 6325523 h 6325522"/>
              <a:gd name="connsiteX7" fmla="*/ 0 w 12164537"/>
              <a:gd name="connsiteY7" fmla="*/ 4385532 h 632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537" h="6325522">
                <a:moveTo>
                  <a:pt x="0" y="4385532"/>
                </a:moveTo>
                <a:cubicBezTo>
                  <a:pt x="0" y="4385532"/>
                  <a:pt x="1247903" y="4186280"/>
                  <a:pt x="2275650" y="4259710"/>
                </a:cubicBezTo>
                <a:cubicBezTo>
                  <a:pt x="3303398" y="4333140"/>
                  <a:pt x="4614144" y="4437924"/>
                  <a:pt x="5400699" y="3787776"/>
                </a:cubicBezTo>
                <a:cubicBezTo>
                  <a:pt x="6187254" y="3137629"/>
                  <a:pt x="7382631" y="1250031"/>
                  <a:pt x="9846946" y="505416"/>
                </a:cubicBezTo>
                <a:cubicBezTo>
                  <a:pt x="10444701" y="295713"/>
                  <a:pt x="11807974" y="-29361"/>
                  <a:pt x="12164537" y="2128"/>
                </a:cubicBezTo>
                <a:cubicBezTo>
                  <a:pt x="12164537" y="6283582"/>
                  <a:pt x="12164537" y="6325523"/>
                  <a:pt x="12164537" y="6325523"/>
                </a:cubicBezTo>
                <a:lnTo>
                  <a:pt x="0" y="6325523"/>
                </a:lnTo>
                <a:lnTo>
                  <a:pt x="0" y="4385532"/>
                </a:lnTo>
                <a:close/>
              </a:path>
            </a:pathLst>
          </a:custGeom>
          <a:gradFill>
            <a:gsLst>
              <a:gs pos="100000">
                <a:schemeClr val="accent6">
                  <a:lumMod val="20000"/>
                  <a:lumOff val="80000"/>
                  <a:alpha val="0"/>
                </a:schemeClr>
              </a:gs>
              <a:gs pos="0">
                <a:schemeClr val="accent6">
                  <a:lumMod val="20000"/>
                  <a:lumOff val="80000"/>
                  <a:alpha val="40000"/>
                </a:schemeClr>
              </a:gs>
            </a:gsLst>
            <a:lin ang="9000000" scaled="0"/>
          </a:gradFill>
          <a:ln w="13396" cap="flat">
            <a:noFill/>
            <a:prstDash val="solid"/>
            <a:miter/>
          </a:ln>
        </p:spPr>
        <p:txBody>
          <a:bodyPr rtlCol="0" anchor="ctr"/>
          <a:lstStyle/>
          <a:p>
            <a:endParaRPr lang="zh-CN" altLang="en-US"/>
          </a:p>
        </p:txBody>
      </p:sp>
      <p:sp>
        <p:nvSpPr>
          <p:cNvPr id="2" name="标题 1"/>
          <p:cNvSpPr>
            <a:spLocks noGrp="1"/>
          </p:cNvSpPr>
          <p:nvPr>
            <p:ph type="title" hasCustomPrompt="1"/>
          </p:nvPr>
        </p:nvSpPr>
        <p:spPr>
          <a:xfrm>
            <a:off x="6083300" y="2115395"/>
            <a:ext cx="5435600" cy="1371600"/>
          </a:xfrm>
        </p:spPr>
        <p:txBody>
          <a:bodyPr anchor="b">
            <a:normAutofit/>
          </a:bodyPr>
          <a:lstStyle>
            <a:lvl1pPr>
              <a:defRPr sz="3600"/>
            </a:lvl1pPr>
          </a:lstStyle>
          <a:p>
            <a:pPr lvl="0"/>
            <a:r>
              <a:rPr lang="en-US"/>
              <a:t>Click to add title</a:t>
            </a:r>
          </a:p>
        </p:txBody>
      </p:sp>
      <p:sp>
        <p:nvSpPr>
          <p:cNvPr id="3" name="文本占位符 2"/>
          <p:cNvSpPr>
            <a:spLocks noGrp="1"/>
          </p:cNvSpPr>
          <p:nvPr>
            <p:ph type="body" idx="1" hasCustomPrompt="1"/>
          </p:nvPr>
        </p:nvSpPr>
        <p:spPr>
          <a:xfrm>
            <a:off x="6083300" y="3492500"/>
            <a:ext cx="5435600" cy="2743200"/>
          </a:xfrm>
        </p:spPr>
        <p:txBody>
          <a:bodyPr>
            <a:normAutofit/>
          </a:bodyPr>
          <a:lstStyle>
            <a:lvl1pPr marL="0" indent="0">
              <a:buNone/>
              <a:defRPr sz="1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text</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日期占位符 2"/>
          <p:cNvSpPr>
            <a:spLocks noGrp="1"/>
          </p:cNvSpPr>
          <p:nvPr>
            <p:ph type="dt" sz="half" idx="10"/>
          </p:nvPr>
        </p:nvSpPr>
        <p:spPr/>
        <p:txBody>
          <a:bodyPr/>
          <a:lstStyle/>
          <a:p>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pPr/>
              <a:t>‹#›</a:t>
            </a:fld>
            <a:endParaRPr lang="en-US"/>
          </a:p>
        </p:txBody>
      </p:sp>
      <p:pic>
        <p:nvPicPr>
          <p:cNvPr id="6" name="图片 5">
            <a:extLst>
              <a:ext uri="{FF2B5EF4-FFF2-40B4-BE49-F238E27FC236}">
                <a16:creationId xmlns:a16="http://schemas.microsoft.com/office/drawing/2014/main" id="{AEDA6A90-851B-45E3-83BA-6C5BE71499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pPr/>
              <a:t>‹#›</a:t>
            </a:fld>
            <a:endParaRPr lang="en-US" dirty="0"/>
          </a:p>
        </p:txBody>
      </p:sp>
      <p:pic>
        <p:nvPicPr>
          <p:cNvPr id="5" name="图片 4">
            <a:extLst>
              <a:ext uri="{FF2B5EF4-FFF2-40B4-BE49-F238E27FC236}">
                <a16:creationId xmlns:a16="http://schemas.microsoft.com/office/drawing/2014/main" id="{44F8F7FD-CB70-4B06-B0B1-D3912A1090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sp>
        <p:nvSpPr>
          <p:cNvPr id="6" name="任意多边形: 形状 5"/>
          <p:cNvSpPr/>
          <p:nvPr/>
        </p:nvSpPr>
        <p:spPr>
          <a:xfrm>
            <a:off x="25185" y="840892"/>
            <a:ext cx="12164537" cy="6017108"/>
          </a:xfrm>
          <a:custGeom>
            <a:avLst/>
            <a:gdLst>
              <a:gd name="connsiteX0" fmla="*/ 0 w 12164537"/>
              <a:gd name="connsiteY0" fmla="*/ 4385532 h 6325522"/>
              <a:gd name="connsiteX1" fmla="*/ 2275650 w 12164537"/>
              <a:gd name="connsiteY1" fmla="*/ 4259710 h 6325522"/>
              <a:gd name="connsiteX2" fmla="*/ 5400699 w 12164537"/>
              <a:gd name="connsiteY2" fmla="*/ 3787776 h 6325522"/>
              <a:gd name="connsiteX3" fmla="*/ 9846946 w 12164537"/>
              <a:gd name="connsiteY3" fmla="*/ 505416 h 6325522"/>
              <a:gd name="connsiteX4" fmla="*/ 12164537 w 12164537"/>
              <a:gd name="connsiteY4" fmla="*/ 2128 h 6325522"/>
              <a:gd name="connsiteX5" fmla="*/ 12164537 w 12164537"/>
              <a:gd name="connsiteY5" fmla="*/ 6325523 h 6325522"/>
              <a:gd name="connsiteX6" fmla="*/ 0 w 12164537"/>
              <a:gd name="connsiteY6" fmla="*/ 6325523 h 6325522"/>
              <a:gd name="connsiteX7" fmla="*/ 0 w 12164537"/>
              <a:gd name="connsiteY7" fmla="*/ 4385532 h 632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537" h="6325522">
                <a:moveTo>
                  <a:pt x="0" y="4385532"/>
                </a:moveTo>
                <a:cubicBezTo>
                  <a:pt x="0" y="4385532"/>
                  <a:pt x="1247903" y="4186280"/>
                  <a:pt x="2275650" y="4259710"/>
                </a:cubicBezTo>
                <a:cubicBezTo>
                  <a:pt x="3303398" y="4333140"/>
                  <a:pt x="4614144" y="4437924"/>
                  <a:pt x="5400699" y="3787776"/>
                </a:cubicBezTo>
                <a:cubicBezTo>
                  <a:pt x="6187254" y="3137629"/>
                  <a:pt x="7382631" y="1250031"/>
                  <a:pt x="9846946" y="505416"/>
                </a:cubicBezTo>
                <a:cubicBezTo>
                  <a:pt x="10444701" y="295713"/>
                  <a:pt x="11807974" y="-29361"/>
                  <a:pt x="12164537" y="2128"/>
                </a:cubicBezTo>
                <a:cubicBezTo>
                  <a:pt x="12164537" y="6283582"/>
                  <a:pt x="12164537" y="6325523"/>
                  <a:pt x="12164537" y="6325523"/>
                </a:cubicBezTo>
                <a:lnTo>
                  <a:pt x="0" y="6325523"/>
                </a:lnTo>
                <a:lnTo>
                  <a:pt x="0" y="4385532"/>
                </a:lnTo>
                <a:close/>
              </a:path>
            </a:pathLst>
          </a:custGeom>
          <a:gradFill>
            <a:gsLst>
              <a:gs pos="100000">
                <a:schemeClr val="accent6">
                  <a:lumMod val="20000"/>
                  <a:lumOff val="80000"/>
                  <a:alpha val="0"/>
                </a:schemeClr>
              </a:gs>
              <a:gs pos="0">
                <a:schemeClr val="accent6">
                  <a:lumMod val="20000"/>
                  <a:lumOff val="80000"/>
                  <a:alpha val="40000"/>
                </a:schemeClr>
              </a:gs>
            </a:gsLst>
            <a:lin ang="9000000" scaled="0"/>
          </a:gradFill>
          <a:ln w="13396" cap="flat">
            <a:noFill/>
            <a:prstDash val="solid"/>
            <a:miter/>
          </a:ln>
        </p:spPr>
        <p:txBody>
          <a:bodyPr rtlCol="0" anchor="ctr"/>
          <a:lstStyle/>
          <a:p>
            <a:endParaRPr lang="zh-CN" altLang="en-US"/>
          </a:p>
        </p:txBody>
      </p:sp>
      <p:sp>
        <p:nvSpPr>
          <p:cNvPr id="2" name="标题 1"/>
          <p:cNvSpPr>
            <a:spLocks noGrp="1"/>
          </p:cNvSpPr>
          <p:nvPr>
            <p:ph type="title" hasCustomPrompt="1"/>
          </p:nvPr>
        </p:nvSpPr>
        <p:spPr>
          <a:xfrm>
            <a:off x="660400" y="2057400"/>
            <a:ext cx="5682343" cy="1371600"/>
          </a:xfrm>
        </p:spPr>
        <p:txBody>
          <a:bodyPr anchor="ctr">
            <a:noAutofit/>
          </a:bodyPr>
          <a:lstStyle>
            <a:lvl1pPr>
              <a:defRPr sz="4800"/>
            </a:lvl1pPr>
          </a:lstStyle>
          <a:p>
            <a:pPr lvl="0"/>
            <a:r>
              <a:rPr lang="en-US"/>
              <a:t>Click to add title</a:t>
            </a:r>
          </a:p>
        </p:txBody>
      </p:sp>
      <p:pic>
        <p:nvPicPr>
          <p:cNvPr id="8" name="图片 7">
            <a:extLst>
              <a:ext uri="{FF2B5EF4-FFF2-40B4-BE49-F238E27FC236}">
                <a16:creationId xmlns:a16="http://schemas.microsoft.com/office/drawing/2014/main" id="{4204B5CF-49F3-E79C-0511-664C96847A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en-US"/>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pic>
        <p:nvPicPr>
          <p:cNvPr id="7" name="图片 6">
            <a:extLst>
              <a:ext uri="{FF2B5EF4-FFF2-40B4-BE49-F238E27FC236}">
                <a16:creationId xmlns:a16="http://schemas.microsoft.com/office/drawing/2014/main" id="{021D37A0-EEB6-DD99-C027-144889D24AD0}"/>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5" r:id="rId6"/>
    <p:sldLayoutId id="2147483657" r:id="rId7"/>
  </p:sldLayoutIdLst>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38250-C994-50C6-3066-0C0A1091ACC6}"/>
              </a:ext>
            </a:extLst>
          </p:cNvPr>
          <p:cNvSpPr>
            <a:spLocks noGrp="1"/>
          </p:cNvSpPr>
          <p:nvPr>
            <p:ph type="title"/>
          </p:nvPr>
        </p:nvSpPr>
        <p:spPr>
          <a:xfrm>
            <a:off x="730204" y="302607"/>
            <a:ext cx="10795046" cy="907822"/>
          </a:xfrm>
        </p:spPr>
        <p:txBody>
          <a:bodyPr>
            <a:normAutofit/>
          </a:bodyPr>
          <a:lstStyle/>
          <a:p>
            <a:pPr algn="ctr"/>
            <a:r>
              <a:rPr lang="en-US" altLang="zh-CN" sz="4000" dirty="0"/>
              <a:t>HEDERA DATA API</a:t>
            </a:r>
            <a:endParaRPr lang="zh-CN" altLang="en-US" sz="4000" dirty="0"/>
          </a:p>
        </p:txBody>
      </p:sp>
      <p:pic>
        <p:nvPicPr>
          <p:cNvPr id="10" name="图片 9">
            <a:extLst>
              <a:ext uri="{FF2B5EF4-FFF2-40B4-BE49-F238E27FC236}">
                <a16:creationId xmlns:a16="http://schemas.microsoft.com/office/drawing/2014/main" id="{59FC4CF2-2978-9F0B-EC53-0CE75D194B92}"/>
              </a:ext>
            </a:extLst>
          </p:cNvPr>
          <p:cNvPicPr>
            <a:picLocks noChangeAspect="1"/>
          </p:cNvPicPr>
          <p:nvPr/>
        </p:nvPicPr>
        <p:blipFill>
          <a:blip r:embed="rId3"/>
          <a:stretch>
            <a:fillRect/>
          </a:stretch>
        </p:blipFill>
        <p:spPr>
          <a:xfrm>
            <a:off x="277568" y="1328192"/>
            <a:ext cx="11830826" cy="5591745"/>
          </a:xfrm>
          <a:prstGeom prst="rect">
            <a:avLst/>
          </a:prstGeom>
        </p:spPr>
      </p:pic>
    </p:spTree>
    <p:extLst>
      <p:ext uri="{BB962C8B-B14F-4D97-AF65-F5344CB8AC3E}">
        <p14:creationId xmlns:p14="http://schemas.microsoft.com/office/powerpoint/2010/main" val="2597886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BF0FC-4E84-246C-EB9F-BDF89E6F2B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8C4185F-33A4-30F3-C413-1F316B5BD101}"/>
              </a:ext>
            </a:extLst>
          </p:cNvPr>
          <p:cNvSpPr>
            <a:spLocks noGrp="1"/>
          </p:cNvSpPr>
          <p:nvPr>
            <p:ph type="title"/>
          </p:nvPr>
        </p:nvSpPr>
        <p:spPr>
          <a:xfrm>
            <a:off x="666750" y="246242"/>
            <a:ext cx="10858500" cy="900112"/>
          </a:xfrm>
          <a:prstGeom prst="rect">
            <a:avLst/>
          </a:prstGeom>
        </p:spPr>
        <p:txBody>
          <a:bodyPr>
            <a:normAutofit fontScale="90000"/>
          </a:bodyPr>
          <a:lstStyle/>
          <a:p>
            <a:pPr lvl="0"/>
            <a:r>
              <a:rPr lang="en-US" altLang="zh-CN" dirty="0"/>
              <a:t>Data Acquisition Solution</a:t>
            </a:r>
            <a:br>
              <a:rPr lang="en-US" altLang="zh-CN" dirty="0"/>
            </a:br>
            <a:r>
              <a:rPr lang="en-US" altLang="zh-CN" b="1" dirty="0">
                <a:solidFill>
                  <a:srgbClr val="0D0D0D"/>
                </a:solidFill>
                <a:highlight>
                  <a:srgbClr val="FFFFFF"/>
                </a:highlight>
                <a:latin typeface="Söhne"/>
                <a:ea typeface="Söhne"/>
              </a:rPr>
              <a:t> </a:t>
            </a:r>
            <a:endParaRPr dirty="0"/>
          </a:p>
        </p:txBody>
      </p:sp>
      <p:sp>
        <p:nvSpPr>
          <p:cNvPr id="6" name="文本框 5">
            <a:extLst>
              <a:ext uri="{FF2B5EF4-FFF2-40B4-BE49-F238E27FC236}">
                <a16:creationId xmlns:a16="http://schemas.microsoft.com/office/drawing/2014/main" id="{4CF421EF-7340-10DA-9779-56964DAD23BB}"/>
              </a:ext>
            </a:extLst>
          </p:cNvPr>
          <p:cNvSpPr txBox="1"/>
          <p:nvPr/>
        </p:nvSpPr>
        <p:spPr>
          <a:xfrm>
            <a:off x="944978" y="2607085"/>
            <a:ext cx="1805256"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7" name="文本框 6">
            <a:extLst>
              <a:ext uri="{FF2B5EF4-FFF2-40B4-BE49-F238E27FC236}">
                <a16:creationId xmlns:a16="http://schemas.microsoft.com/office/drawing/2014/main" id="{DF746FC7-2AF5-B69B-C4FE-FD040F618789}"/>
              </a:ext>
            </a:extLst>
          </p:cNvPr>
          <p:cNvSpPr txBox="1"/>
          <p:nvPr/>
        </p:nvSpPr>
        <p:spPr>
          <a:xfrm>
            <a:off x="942737" y="3171776"/>
            <a:ext cx="1181100"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8" name="文本框 7">
            <a:extLst>
              <a:ext uri="{FF2B5EF4-FFF2-40B4-BE49-F238E27FC236}">
                <a16:creationId xmlns:a16="http://schemas.microsoft.com/office/drawing/2014/main" id="{45CC9898-FAB5-E25E-F1CF-4341F8B7E782}"/>
              </a:ext>
            </a:extLst>
          </p:cNvPr>
          <p:cNvSpPr txBox="1"/>
          <p:nvPr/>
        </p:nvSpPr>
        <p:spPr>
          <a:xfrm>
            <a:off x="1098110" y="3501218"/>
            <a:ext cx="1181100"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9" name="文本框 8">
            <a:extLst>
              <a:ext uri="{FF2B5EF4-FFF2-40B4-BE49-F238E27FC236}">
                <a16:creationId xmlns:a16="http://schemas.microsoft.com/office/drawing/2014/main" id="{331EF9A9-C2B5-109B-119A-39143CC4E8E6}"/>
              </a:ext>
            </a:extLst>
          </p:cNvPr>
          <p:cNvSpPr txBox="1"/>
          <p:nvPr/>
        </p:nvSpPr>
        <p:spPr>
          <a:xfrm>
            <a:off x="1002656" y="3850692"/>
            <a:ext cx="1297973"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41" name="文本框 40">
            <a:extLst>
              <a:ext uri="{FF2B5EF4-FFF2-40B4-BE49-F238E27FC236}">
                <a16:creationId xmlns:a16="http://schemas.microsoft.com/office/drawing/2014/main" id="{CB89468D-1799-26C2-A180-B1178667C79C}"/>
              </a:ext>
            </a:extLst>
          </p:cNvPr>
          <p:cNvSpPr txBox="1"/>
          <p:nvPr/>
        </p:nvSpPr>
        <p:spPr>
          <a:xfrm>
            <a:off x="10564622" y="3272272"/>
            <a:ext cx="1263650" cy="345094"/>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en-US" altLang="en-US" sz="1400" b="1" i="0" u="none" strike="noStrike" kern="1200" cap="none" spc="0" normalizeH="0" baseline="0" noProof="0" dirty="0">
              <a:ln>
                <a:noFill/>
              </a:ln>
              <a:solidFill>
                <a:srgbClr val="000000"/>
              </a:solidFill>
              <a:effectLst/>
              <a:uLnTx/>
              <a:uFillTx/>
              <a:latin typeface="微软雅黑"/>
              <a:ea typeface="微软雅黑"/>
            </a:endParaRPr>
          </a:p>
        </p:txBody>
      </p:sp>
      <p:sp>
        <p:nvSpPr>
          <p:cNvPr id="3" name="AutoShape 2">
            <a:extLst>
              <a:ext uri="{FF2B5EF4-FFF2-40B4-BE49-F238E27FC236}">
                <a16:creationId xmlns:a16="http://schemas.microsoft.com/office/drawing/2014/main" id="{36C410E6-EA1D-7563-4EA2-4061CAB482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id="{93017DA1-AF4D-B2D2-0707-7C70D9DB26BD}"/>
              </a:ext>
            </a:extLst>
          </p:cNvPr>
          <p:cNvSpPr txBox="1"/>
          <p:nvPr/>
        </p:nvSpPr>
        <p:spPr>
          <a:xfrm>
            <a:off x="311489" y="1072491"/>
            <a:ext cx="4877489" cy="369332"/>
          </a:xfrm>
          <a:prstGeom prst="rect">
            <a:avLst/>
          </a:prstGeom>
          <a:noFill/>
        </p:spPr>
        <p:txBody>
          <a:bodyPr wrap="none" rtlCol="0">
            <a:spAutoFit/>
          </a:bodyPr>
          <a:lstStyle/>
          <a:p>
            <a:r>
              <a:rPr lang="en-US" altLang="en-US" b="1" dirty="0">
                <a:solidFill>
                  <a:srgbClr val="0D0D0D"/>
                </a:solidFill>
                <a:highlight>
                  <a:srgbClr val="FFFFFF"/>
                </a:highlight>
                <a:latin typeface="Söhne"/>
                <a:ea typeface="Söhne"/>
              </a:rPr>
              <a:t>The  whole  </a:t>
            </a:r>
            <a:r>
              <a:rPr lang="en-US" altLang="zh-CN" b="1" dirty="0">
                <a:solidFill>
                  <a:srgbClr val="0D0D0D"/>
                </a:solidFill>
                <a:highlight>
                  <a:srgbClr val="FFFFFF"/>
                </a:highlight>
                <a:latin typeface="Söhne"/>
                <a:ea typeface="Söhne"/>
              </a:rPr>
              <a:t>process of</a:t>
            </a:r>
            <a:r>
              <a:rPr lang="en-US" altLang="en-US" b="1" dirty="0">
                <a:solidFill>
                  <a:srgbClr val="0D0D0D"/>
                </a:solidFill>
                <a:highlight>
                  <a:srgbClr val="FFFFFF"/>
                </a:highlight>
                <a:latin typeface="Söhne"/>
                <a:ea typeface="Söhne"/>
              </a:rPr>
              <a:t> data collection </a:t>
            </a:r>
            <a:r>
              <a:rPr lang="en-US" altLang="en-US" dirty="0">
                <a:solidFill>
                  <a:srgbClr val="0D0D0D"/>
                </a:solidFill>
                <a:highlight>
                  <a:srgbClr val="FFFFFF"/>
                </a:highlight>
                <a:latin typeface="Söhne"/>
                <a:ea typeface="Söhne"/>
              </a:rPr>
              <a:t> </a:t>
            </a:r>
            <a:r>
              <a:rPr lang="en-US" altLang="en-US" b="1" dirty="0">
                <a:solidFill>
                  <a:srgbClr val="0D0D0D"/>
                </a:solidFill>
                <a:highlight>
                  <a:srgbClr val="FFFFFF"/>
                </a:highlight>
                <a:latin typeface="Söhne"/>
                <a:ea typeface="Söhne"/>
              </a:rPr>
              <a:t>F</a:t>
            </a:r>
            <a:r>
              <a:rPr lang="en-US" altLang="zh-CN" b="1" dirty="0">
                <a:solidFill>
                  <a:srgbClr val="0D0D0D"/>
                </a:solidFill>
                <a:highlight>
                  <a:srgbClr val="FFFFFF"/>
                </a:highlight>
                <a:latin typeface="Söhne"/>
                <a:ea typeface="Söhne"/>
              </a:rPr>
              <a:t>low chart</a:t>
            </a:r>
            <a:endParaRPr lang="zh-CN" altLang="en-US" dirty="0"/>
          </a:p>
        </p:txBody>
      </p:sp>
      <p:sp>
        <p:nvSpPr>
          <p:cNvPr id="18" name="AutoShape 6">
            <a:extLst>
              <a:ext uri="{FF2B5EF4-FFF2-40B4-BE49-F238E27FC236}">
                <a16:creationId xmlns:a16="http://schemas.microsoft.com/office/drawing/2014/main" id="{4F677E1B-7FFD-27DC-105A-CB2B3D5C674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 name="图片 50">
            <a:extLst>
              <a:ext uri="{FF2B5EF4-FFF2-40B4-BE49-F238E27FC236}">
                <a16:creationId xmlns:a16="http://schemas.microsoft.com/office/drawing/2014/main" id="{58B4BF24-05DD-5E87-5642-D80866E0DD7F}"/>
              </a:ext>
            </a:extLst>
          </p:cNvPr>
          <p:cNvPicPr>
            <a:picLocks noChangeAspect="1"/>
          </p:cNvPicPr>
          <p:nvPr/>
        </p:nvPicPr>
        <p:blipFill>
          <a:blip r:embed="rId3"/>
          <a:stretch>
            <a:fillRect/>
          </a:stretch>
        </p:blipFill>
        <p:spPr>
          <a:xfrm>
            <a:off x="1178021" y="1441823"/>
            <a:ext cx="7294034" cy="5415696"/>
          </a:xfrm>
          <a:prstGeom prst="rect">
            <a:avLst/>
          </a:prstGeom>
        </p:spPr>
      </p:pic>
    </p:spTree>
    <p:extLst>
      <p:ext uri="{BB962C8B-B14F-4D97-AF65-F5344CB8AC3E}">
        <p14:creationId xmlns:p14="http://schemas.microsoft.com/office/powerpoint/2010/main" val="3358285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D03348-E3C0-26CC-B570-CDE88944DDB5}"/>
              </a:ext>
            </a:extLst>
          </p:cNvPr>
          <p:cNvSpPr>
            <a:spLocks noGrp="1"/>
          </p:cNvSpPr>
          <p:nvPr>
            <p:ph type="title"/>
          </p:nvPr>
        </p:nvSpPr>
        <p:spPr/>
        <p:txBody>
          <a:bodyPr>
            <a:normAutofit fontScale="90000"/>
          </a:bodyPr>
          <a:lstStyle/>
          <a:p>
            <a:r>
              <a:rPr lang="en-US" altLang="zh-CN" dirty="0"/>
              <a:t>Field difference</a:t>
            </a:r>
            <a:br>
              <a:rPr lang="en-US" altLang="zh-CN" dirty="0"/>
            </a:br>
            <a:r>
              <a:rPr lang="en-US" altLang="zh-CN" dirty="0"/>
              <a:t> </a:t>
            </a:r>
            <a:endParaRPr lang="zh-CN" altLang="en-US" dirty="0"/>
          </a:p>
        </p:txBody>
      </p:sp>
      <p:pic>
        <p:nvPicPr>
          <p:cNvPr id="12" name="内容占位符 11">
            <a:extLst>
              <a:ext uri="{FF2B5EF4-FFF2-40B4-BE49-F238E27FC236}">
                <a16:creationId xmlns:a16="http://schemas.microsoft.com/office/drawing/2014/main" id="{62D7CD39-7CAB-AFC0-1B50-C73F25D8EAC0}"/>
              </a:ext>
            </a:extLst>
          </p:cNvPr>
          <p:cNvPicPr>
            <a:picLocks noGrp="1" noChangeAspect="1"/>
          </p:cNvPicPr>
          <p:nvPr>
            <p:ph sz="quarter" idx="1"/>
          </p:nvPr>
        </p:nvPicPr>
        <p:blipFill>
          <a:blip r:embed="rId3"/>
          <a:stretch>
            <a:fillRect/>
          </a:stretch>
        </p:blipFill>
        <p:spPr>
          <a:xfrm>
            <a:off x="5043242" y="1958020"/>
            <a:ext cx="2886075" cy="4543425"/>
          </a:xfrm>
        </p:spPr>
      </p:pic>
      <p:sp>
        <p:nvSpPr>
          <p:cNvPr id="13" name="文本框 12">
            <a:extLst>
              <a:ext uri="{FF2B5EF4-FFF2-40B4-BE49-F238E27FC236}">
                <a16:creationId xmlns:a16="http://schemas.microsoft.com/office/drawing/2014/main" id="{92BE2F11-E343-65B9-1D01-6BFE43CB1311}"/>
              </a:ext>
            </a:extLst>
          </p:cNvPr>
          <p:cNvSpPr txBox="1"/>
          <p:nvPr/>
        </p:nvSpPr>
        <p:spPr>
          <a:xfrm>
            <a:off x="4918841" y="1434800"/>
            <a:ext cx="2774670" cy="523220"/>
          </a:xfrm>
          <a:prstGeom prst="rect">
            <a:avLst/>
          </a:prstGeom>
          <a:noFill/>
        </p:spPr>
        <p:txBody>
          <a:bodyPr wrap="none" rtlCol="0">
            <a:spAutoFit/>
          </a:bodyPr>
          <a:lstStyle/>
          <a:p>
            <a:r>
              <a:rPr lang="en-US" altLang="zh-CN" sz="2800" b="1" i="0" dirty="0">
                <a:solidFill>
                  <a:srgbClr val="262626"/>
                </a:solidFill>
                <a:effectLst/>
                <a:highlight>
                  <a:srgbClr val="FFFFFF"/>
                </a:highlight>
                <a:latin typeface="-apple-system"/>
              </a:rPr>
              <a:t>comparison table</a:t>
            </a:r>
            <a:endParaRPr lang="zh-CN" altLang="en-US" sz="2800" b="1" dirty="0"/>
          </a:p>
        </p:txBody>
      </p:sp>
    </p:spTree>
    <p:extLst>
      <p:ext uri="{BB962C8B-B14F-4D97-AF65-F5344CB8AC3E}">
        <p14:creationId xmlns:p14="http://schemas.microsoft.com/office/powerpoint/2010/main" val="735885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67CFA-E313-8C60-ADDE-5D35D70EC94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226C89B-992D-ED43-05F6-675F413D9DB8}"/>
              </a:ext>
            </a:extLst>
          </p:cNvPr>
          <p:cNvSpPr>
            <a:spLocks noGrp="1"/>
          </p:cNvSpPr>
          <p:nvPr>
            <p:ph type="title"/>
          </p:nvPr>
        </p:nvSpPr>
        <p:spPr>
          <a:prstGeom prst="rect">
            <a:avLst/>
          </a:prstGeom>
        </p:spPr>
        <p:txBody>
          <a:bodyPr>
            <a:normAutofit fontScale="90000"/>
          </a:bodyPr>
          <a:lstStyle/>
          <a:p>
            <a:pPr lvl="0"/>
            <a:r>
              <a:rPr lang="en-US" dirty="0"/>
              <a:t>H</a:t>
            </a:r>
            <a:r>
              <a:rPr lang="en-US" altLang="zh-CN" dirty="0"/>
              <a:t>edera </a:t>
            </a:r>
            <a:r>
              <a:rPr lang="en-US" dirty="0"/>
              <a:t>Achievements</a:t>
            </a:r>
            <a:endParaRPr dirty="0"/>
          </a:p>
        </p:txBody>
      </p:sp>
      <p:sp>
        <p:nvSpPr>
          <p:cNvPr id="3" name="内容占位符 2">
            <a:extLst>
              <a:ext uri="{FF2B5EF4-FFF2-40B4-BE49-F238E27FC236}">
                <a16:creationId xmlns:a16="http://schemas.microsoft.com/office/drawing/2014/main" id="{6F926FE8-63EF-84DD-F816-8F7D9F1D9861}"/>
              </a:ext>
            </a:extLst>
          </p:cNvPr>
          <p:cNvSpPr>
            <a:spLocks noGrp="1"/>
          </p:cNvSpPr>
          <p:nvPr>
            <p:ph sz="quarter" idx="1"/>
          </p:nvPr>
        </p:nvSpPr>
        <p:spPr>
          <a:prstGeom prst="rect">
            <a:avLst/>
          </a:prstGeom>
        </p:spPr>
        <p:txBody>
          <a:bodyPr>
            <a:normAutofit/>
          </a:bodyPr>
          <a:lstStyle/>
          <a:p>
            <a:pPr lvl="0" algn="l"/>
            <a:r>
              <a:rPr lang="en-US" altLang="en-US" sz="2800" b="1" dirty="0">
                <a:solidFill>
                  <a:srgbClr val="0D0D0D"/>
                </a:solidFill>
                <a:highlight>
                  <a:srgbClr val="FFFFFF"/>
                </a:highlight>
                <a:latin typeface="Söhne"/>
                <a:ea typeface="Söhne"/>
              </a:rPr>
              <a:t>Get 29,011 contracts , and 25,000+ traded</a:t>
            </a:r>
          </a:p>
          <a:p>
            <a:pPr lvl="0" algn="l"/>
            <a:r>
              <a:rPr lang="en-US" altLang="en-US" sz="2800" b="1" dirty="0">
                <a:solidFill>
                  <a:srgbClr val="0D0D0D"/>
                </a:solidFill>
                <a:highlight>
                  <a:srgbClr val="FFFFFF"/>
                </a:highlight>
                <a:latin typeface="Söhne"/>
                <a:ea typeface="Söhne"/>
              </a:rPr>
              <a:t>Get 9M+ transaction records </a:t>
            </a:r>
          </a:p>
          <a:p>
            <a:pPr lvl="0" algn="l"/>
            <a:r>
              <a:rPr lang="en-US" altLang="en-US" sz="2800" b="1" dirty="0">
                <a:solidFill>
                  <a:srgbClr val="0D0D0D"/>
                </a:solidFill>
                <a:highlight>
                  <a:srgbClr val="FFFFFF"/>
                </a:highlight>
                <a:latin typeface="Söhne"/>
                <a:ea typeface="Söhne"/>
              </a:rPr>
              <a:t>G</a:t>
            </a:r>
            <a:r>
              <a:rPr lang="en-US" altLang="zh-CN" sz="2800" b="1" dirty="0">
                <a:solidFill>
                  <a:srgbClr val="0D0D0D"/>
                </a:solidFill>
                <a:highlight>
                  <a:srgbClr val="FFFFFF"/>
                </a:highlight>
                <a:latin typeface="Söhne"/>
                <a:ea typeface="Söhne"/>
              </a:rPr>
              <a:t>et top 10 NFT </a:t>
            </a:r>
            <a:r>
              <a:rPr lang="en-US" altLang="en-US" sz="2800" b="1" dirty="0">
                <a:solidFill>
                  <a:srgbClr val="0D0D0D"/>
                </a:solidFill>
                <a:highlight>
                  <a:srgbClr val="FFFFFF"/>
                </a:highlight>
                <a:latin typeface="Söhne"/>
                <a:ea typeface="Söhne"/>
              </a:rPr>
              <a:t>transaction 516,928  detail  rows</a:t>
            </a:r>
          </a:p>
          <a:p>
            <a:pPr lvl="0" algn="l"/>
            <a:r>
              <a:rPr lang="en-US" altLang="zh-CN" sz="2800" b="1" dirty="0">
                <a:solidFill>
                  <a:srgbClr val="0D0D0D"/>
                </a:solidFill>
                <a:highlight>
                  <a:srgbClr val="FFFFFF"/>
                </a:highlight>
                <a:latin typeface="Söhne"/>
                <a:ea typeface="Söhne"/>
              </a:rPr>
              <a:t>Data comparison :</a:t>
            </a:r>
            <a:r>
              <a:rPr lang="zh-CN" altLang="en-US" sz="2800" b="1" dirty="0">
                <a:solidFill>
                  <a:srgbClr val="0D0D0D"/>
                </a:solidFill>
                <a:highlight>
                  <a:srgbClr val="FFFFFF"/>
                </a:highlight>
                <a:latin typeface="Söhne"/>
                <a:ea typeface="Söhne"/>
              </a:rPr>
              <a:t> </a:t>
            </a:r>
            <a:r>
              <a:rPr lang="en-US" altLang="zh-CN" sz="2800" b="1" dirty="0">
                <a:solidFill>
                  <a:srgbClr val="0D0D0D"/>
                </a:solidFill>
                <a:highlight>
                  <a:srgbClr val="FFFFFF"/>
                </a:highlight>
                <a:latin typeface="Söhne"/>
                <a:ea typeface="Söhne"/>
              </a:rPr>
              <a:t>Ethereum vs Hedera</a:t>
            </a:r>
            <a:endParaRPr lang="en-US" altLang="en-US" sz="2800" b="1" dirty="0">
              <a:solidFill>
                <a:srgbClr val="0D0D0D"/>
              </a:solidFill>
              <a:highlight>
                <a:srgbClr val="FFFFFF"/>
              </a:highlight>
              <a:latin typeface="Söhne"/>
              <a:ea typeface="Söhne"/>
            </a:endParaRPr>
          </a:p>
          <a:p>
            <a:pPr lvl="0" algn="l"/>
            <a:endParaRPr sz="2800" dirty="0"/>
          </a:p>
          <a:p>
            <a:pPr lvl="0"/>
            <a:endParaRPr lang="en-US" altLang="en-US" dirty="0"/>
          </a:p>
          <a:p>
            <a:pPr marL="0" lvl="0" indent="0">
              <a:buNone/>
            </a:pPr>
            <a:endParaRPr lang="en-US" altLang="en-US" dirty="0"/>
          </a:p>
          <a:p>
            <a:pPr lvl="0"/>
            <a:endParaRPr lang="en-US" altLang="en-US" dirty="0"/>
          </a:p>
        </p:txBody>
      </p:sp>
    </p:spTree>
    <p:extLst>
      <p:ext uri="{BB962C8B-B14F-4D97-AF65-F5344CB8AC3E}">
        <p14:creationId xmlns:p14="http://schemas.microsoft.com/office/powerpoint/2010/main" val="3997051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A25D4-62A8-291D-06EF-26C2454E8AC1}"/>
              </a:ext>
            </a:extLst>
          </p:cNvPr>
          <p:cNvSpPr>
            <a:spLocks noGrp="1"/>
          </p:cNvSpPr>
          <p:nvPr>
            <p:ph type="title"/>
          </p:nvPr>
        </p:nvSpPr>
        <p:spPr>
          <a:xfrm>
            <a:off x="666750" y="-134650"/>
            <a:ext cx="10858500" cy="900112"/>
          </a:xfrm>
        </p:spPr>
        <p:txBody>
          <a:bodyPr>
            <a:normAutofit/>
          </a:bodyPr>
          <a:lstStyle/>
          <a:p>
            <a:r>
              <a:rPr lang="en-US" altLang="zh-CN" sz="4000" dirty="0"/>
              <a:t>Importance  of block chain</a:t>
            </a:r>
            <a:endParaRPr lang="zh-CN" altLang="en-US" sz="4000" dirty="0"/>
          </a:p>
        </p:txBody>
      </p:sp>
      <p:sp>
        <p:nvSpPr>
          <p:cNvPr id="3" name="文本框 2">
            <a:extLst>
              <a:ext uri="{FF2B5EF4-FFF2-40B4-BE49-F238E27FC236}">
                <a16:creationId xmlns:a16="http://schemas.microsoft.com/office/drawing/2014/main" id="{31FD245D-DAE3-A92F-B7E0-A6E354D2C5A4}"/>
              </a:ext>
            </a:extLst>
          </p:cNvPr>
          <p:cNvSpPr txBox="1"/>
          <p:nvPr/>
        </p:nvSpPr>
        <p:spPr>
          <a:xfrm>
            <a:off x="760021" y="2054431"/>
            <a:ext cx="8989621" cy="4062651"/>
          </a:xfrm>
          <a:prstGeom prst="rect">
            <a:avLst/>
          </a:prstGeom>
          <a:noFill/>
        </p:spPr>
        <p:txBody>
          <a:bodyPr wrap="square" rtlCol="0">
            <a:spAutoFit/>
          </a:bodyPr>
          <a:lstStyle/>
          <a:p>
            <a:r>
              <a:rPr lang="en-US" altLang="zh-CN" sz="4000" b="1" i="0" dirty="0">
                <a:effectLst/>
                <a:highlight>
                  <a:srgbClr val="FFFFFF"/>
                </a:highlight>
                <a:latin typeface="Inter"/>
              </a:rPr>
              <a:t>1. Decentralization and Trust</a:t>
            </a:r>
          </a:p>
          <a:p>
            <a:pPr algn="l"/>
            <a:r>
              <a:rPr lang="en-US" altLang="zh-CN" sz="4000" b="1" i="0" dirty="0">
                <a:effectLst/>
                <a:highlight>
                  <a:srgbClr val="FFFFFF"/>
                </a:highlight>
                <a:latin typeface="Inter"/>
              </a:rPr>
              <a:t>2. Transparency and Traceability</a:t>
            </a:r>
          </a:p>
          <a:p>
            <a:pPr algn="l"/>
            <a:r>
              <a:rPr lang="en-US" altLang="zh-CN" sz="4000" b="1" dirty="0">
                <a:highlight>
                  <a:srgbClr val="FFFFFF"/>
                </a:highlight>
                <a:latin typeface="Inter"/>
              </a:rPr>
              <a:t>3.</a:t>
            </a:r>
            <a:r>
              <a:rPr lang="en-US" altLang="zh-CN" sz="4000" b="1" i="0" dirty="0">
                <a:effectLst/>
                <a:highlight>
                  <a:srgbClr val="FFFFFF"/>
                </a:highlight>
                <a:latin typeface="Inter"/>
              </a:rPr>
              <a:t> Cryptographic Security and Privacy Features</a:t>
            </a:r>
          </a:p>
          <a:p>
            <a:r>
              <a:rPr lang="en-US" altLang="zh-CN" sz="4000" b="1" dirty="0">
                <a:highlight>
                  <a:srgbClr val="FFFFFF"/>
                </a:highlight>
                <a:latin typeface="Inter"/>
              </a:rPr>
              <a:t>4.</a:t>
            </a:r>
            <a:r>
              <a:rPr lang="en-US" altLang="zh-CN" sz="4000" b="1" i="0" dirty="0">
                <a:effectLst/>
                <a:highlight>
                  <a:srgbClr val="FFFFFF"/>
                </a:highlight>
                <a:latin typeface="Inter"/>
              </a:rPr>
              <a:t> Efficiency and Cost Reduction</a:t>
            </a:r>
          </a:p>
          <a:p>
            <a:r>
              <a:rPr lang="en-US" altLang="zh-CN" sz="4000" b="1" dirty="0">
                <a:highlight>
                  <a:srgbClr val="FFFFFF"/>
                </a:highlight>
                <a:latin typeface="Inter"/>
              </a:rPr>
              <a:t>5.</a:t>
            </a:r>
            <a:r>
              <a:rPr lang="en-US" altLang="zh-CN" sz="4000" b="1" i="0" dirty="0">
                <a:effectLst/>
                <a:highlight>
                  <a:srgbClr val="FFFFFF"/>
                </a:highlight>
                <a:latin typeface="Inter"/>
              </a:rPr>
              <a:t> Innovation and New Business Models</a:t>
            </a:r>
          </a:p>
          <a:p>
            <a:pPr algn="l"/>
            <a:endParaRPr lang="en-US" altLang="zh-CN" b="1" i="0" dirty="0">
              <a:effectLst/>
              <a:highlight>
                <a:srgbClr val="FFFFFF"/>
              </a:highlight>
              <a:latin typeface="Inter"/>
            </a:endParaRPr>
          </a:p>
        </p:txBody>
      </p:sp>
      <p:sp>
        <p:nvSpPr>
          <p:cNvPr id="5" name="文本框 4">
            <a:extLst>
              <a:ext uri="{FF2B5EF4-FFF2-40B4-BE49-F238E27FC236}">
                <a16:creationId xmlns:a16="http://schemas.microsoft.com/office/drawing/2014/main" id="{7B23E908-9005-E354-013D-7D14D1AD2EA8}"/>
              </a:ext>
            </a:extLst>
          </p:cNvPr>
          <p:cNvSpPr txBox="1"/>
          <p:nvPr/>
        </p:nvSpPr>
        <p:spPr>
          <a:xfrm>
            <a:off x="760021" y="1346545"/>
            <a:ext cx="1925429" cy="707886"/>
          </a:xfrm>
          <a:prstGeom prst="rect">
            <a:avLst/>
          </a:prstGeom>
          <a:noFill/>
        </p:spPr>
        <p:txBody>
          <a:bodyPr wrap="square" rtlCol="0">
            <a:spAutoFit/>
          </a:bodyPr>
          <a:lstStyle/>
          <a:p>
            <a:r>
              <a:rPr lang="en-US" altLang="zh-CN" sz="4000" dirty="0"/>
              <a:t>Why</a:t>
            </a:r>
            <a:r>
              <a:rPr lang="zh-CN" altLang="en-US" sz="4000" dirty="0"/>
              <a:t>？</a:t>
            </a:r>
          </a:p>
        </p:txBody>
      </p:sp>
    </p:spTree>
    <p:extLst>
      <p:ext uri="{BB962C8B-B14F-4D97-AF65-F5344CB8AC3E}">
        <p14:creationId xmlns:p14="http://schemas.microsoft.com/office/powerpoint/2010/main" val="1345029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F55DB-1490-BFCE-0938-CA5894F90E83}"/>
              </a:ext>
            </a:extLst>
          </p:cNvPr>
          <p:cNvSpPr>
            <a:spLocks noGrp="1"/>
          </p:cNvSpPr>
          <p:nvPr>
            <p:ph type="title"/>
          </p:nvPr>
        </p:nvSpPr>
        <p:spPr>
          <a:xfrm>
            <a:off x="327890" y="294841"/>
            <a:ext cx="10858500" cy="900112"/>
          </a:xfrm>
        </p:spPr>
        <p:txBody>
          <a:bodyPr/>
          <a:lstStyle/>
          <a:p>
            <a:r>
              <a:rPr lang="en-US" altLang="zh-CN" dirty="0"/>
              <a:t>HKU NFT HOME PAGE</a:t>
            </a:r>
            <a:endParaRPr lang="zh-CN" altLang="en-US" dirty="0"/>
          </a:p>
        </p:txBody>
      </p:sp>
      <p:pic>
        <p:nvPicPr>
          <p:cNvPr id="7" name="图片 6">
            <a:extLst>
              <a:ext uri="{FF2B5EF4-FFF2-40B4-BE49-F238E27FC236}">
                <a16:creationId xmlns:a16="http://schemas.microsoft.com/office/drawing/2014/main" id="{546279AA-8585-33F8-CE3D-9DDC6D4FA256}"/>
              </a:ext>
            </a:extLst>
          </p:cNvPr>
          <p:cNvPicPr>
            <a:picLocks noChangeAspect="1"/>
          </p:cNvPicPr>
          <p:nvPr/>
        </p:nvPicPr>
        <p:blipFill>
          <a:blip r:embed="rId3"/>
          <a:stretch>
            <a:fillRect/>
          </a:stretch>
        </p:blipFill>
        <p:spPr>
          <a:xfrm>
            <a:off x="426026" y="1315721"/>
            <a:ext cx="9106857" cy="5407197"/>
          </a:xfrm>
          <a:prstGeom prst="rect">
            <a:avLst/>
          </a:prstGeom>
        </p:spPr>
      </p:pic>
      <p:pic>
        <p:nvPicPr>
          <p:cNvPr id="1026" name="Picture 2">
            <a:extLst>
              <a:ext uri="{FF2B5EF4-FFF2-40B4-BE49-F238E27FC236}">
                <a16:creationId xmlns:a16="http://schemas.microsoft.com/office/drawing/2014/main" id="{9E486134-715E-17B2-56F7-407073CB93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763" y="219075"/>
            <a:ext cx="11420475" cy="641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067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pPr lvl="0"/>
            <a:r>
              <a:rPr lang="en-US" altLang="en-US" dirty="0"/>
              <a:t> HKU-NFT</a:t>
            </a:r>
            <a:endParaRPr dirty="0"/>
          </a:p>
        </p:txBody>
      </p:sp>
      <p:sp>
        <p:nvSpPr>
          <p:cNvPr id="3" name="内容占位符 2"/>
          <p:cNvSpPr>
            <a:spLocks noGrp="1"/>
          </p:cNvSpPr>
          <p:nvPr>
            <p:ph sz="quarter" idx="1"/>
          </p:nvPr>
        </p:nvSpPr>
        <p:spPr>
          <a:prstGeom prst="rect">
            <a:avLst/>
          </a:prstGeom>
        </p:spPr>
        <p:txBody>
          <a:bodyPr>
            <a:normAutofit/>
          </a:bodyPr>
          <a:lstStyle/>
          <a:p>
            <a:pPr marL="228600" lvl="0" indent="-228600" algn="l">
              <a:buFont typeface="Arial" charset="0"/>
              <a:buChar char="•"/>
            </a:pPr>
            <a:r>
              <a:rPr lang="en-US" altLang="en-US" sz="2800" b="1" dirty="0">
                <a:solidFill>
                  <a:srgbClr val="0D0D0D"/>
                </a:solidFill>
                <a:highlight>
                  <a:srgbClr val="FFFFFF"/>
                </a:highlight>
                <a:latin typeface="Söhne"/>
                <a:ea typeface="Söhne"/>
              </a:rPr>
              <a:t>All-in-one NFT Data Analysis Platform</a:t>
            </a:r>
            <a:endParaRPr sz="2800" dirty="0"/>
          </a:p>
          <a:p>
            <a:pPr lvl="0" algn="l"/>
            <a:r>
              <a:rPr lang="en-US" altLang="en-US" sz="2800" b="1" dirty="0">
                <a:solidFill>
                  <a:srgbClr val="0D0D0D"/>
                </a:solidFill>
                <a:highlight>
                  <a:srgbClr val="FFFFFF"/>
                </a:highlight>
                <a:latin typeface="Söhne"/>
                <a:ea typeface="Söhne"/>
              </a:rPr>
              <a:t>Comprehensive Data Insights</a:t>
            </a:r>
          </a:p>
          <a:p>
            <a:pPr lvl="0" algn="l"/>
            <a:r>
              <a:rPr lang="en-US" altLang="en-US" sz="2800" b="1" dirty="0">
                <a:solidFill>
                  <a:srgbClr val="0D0D0D"/>
                </a:solidFill>
                <a:highlight>
                  <a:srgbClr val="FFFFFF"/>
                </a:highlight>
                <a:latin typeface="Söhne"/>
                <a:ea typeface="Söhne"/>
              </a:rPr>
              <a:t>Customized Data Dashboard</a:t>
            </a:r>
          </a:p>
          <a:p>
            <a:pPr lvl="0" algn="l"/>
            <a:r>
              <a:rPr lang="en-US" altLang="en-US" sz="2800" b="1" dirty="0">
                <a:solidFill>
                  <a:srgbClr val="0D0D0D"/>
                </a:solidFill>
                <a:highlight>
                  <a:srgbClr val="FFFFFF"/>
                </a:highlight>
                <a:latin typeface="Söhne"/>
                <a:ea typeface="Söhne"/>
              </a:rPr>
              <a:t>Outstanding Academic Contributions</a:t>
            </a:r>
          </a:p>
          <a:p>
            <a:pPr lvl="0" algn="l"/>
            <a:r>
              <a:rPr lang="en-US" altLang="en-US" sz="2800" b="1" dirty="0">
                <a:solidFill>
                  <a:srgbClr val="0D0D0D"/>
                </a:solidFill>
                <a:highlight>
                  <a:srgbClr val="FFFFFF"/>
                </a:highlight>
                <a:latin typeface="Söhne"/>
                <a:ea typeface="Söhne"/>
              </a:rPr>
              <a:t>Top Academic &amp; Development Team</a:t>
            </a:r>
            <a:endParaRPr sz="2800" dirty="0"/>
          </a:p>
          <a:p>
            <a:pPr lvl="0"/>
            <a:endParaRPr lang="en-US" altLang="en-US" dirty="0"/>
          </a:p>
          <a:p>
            <a:pPr marL="0" lvl="0" indent="0">
              <a:buNone/>
            </a:pPr>
            <a:endParaRPr lang="en-US" altLang="en-US" dirty="0"/>
          </a:p>
          <a:p>
            <a:pPr lvl="0"/>
            <a:endParaRPr lang="en-US"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a:lstStyle/>
          <a:p>
            <a:pPr lvl="0" algn="ctr"/>
            <a:r>
              <a:rPr lang="en-US" altLang="en-US" b="1" dirty="0">
                <a:solidFill>
                  <a:srgbClr val="0D0D0D"/>
                </a:solidFill>
                <a:highlight>
                  <a:srgbClr val="FFFFFF"/>
                </a:highlight>
                <a:latin typeface="Söhne"/>
                <a:ea typeface="Söhne"/>
              </a:rPr>
              <a:t>All-in-one NFT Data Analysis Platform</a:t>
            </a:r>
            <a:endParaRPr dirty="0"/>
          </a:p>
        </p:txBody>
      </p:sp>
      <p:sp>
        <p:nvSpPr>
          <p:cNvPr id="4" name="矩形: 圆角 3"/>
          <p:cNvSpPr/>
          <p:nvPr/>
        </p:nvSpPr>
        <p:spPr>
          <a:xfrm>
            <a:off x="787791" y="2025748"/>
            <a:ext cx="2048618" cy="4189046"/>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5" name="文本框 4"/>
          <p:cNvSpPr txBox="1"/>
          <p:nvPr/>
        </p:nvSpPr>
        <p:spPr>
          <a:xfrm>
            <a:off x="929798" y="2100776"/>
            <a:ext cx="1805256"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微软雅黑"/>
                <a:ea typeface="微软雅黑"/>
              </a:rPr>
              <a:t>On-Chain Data</a:t>
            </a:r>
          </a:p>
        </p:txBody>
      </p:sp>
      <p:sp>
        <p:nvSpPr>
          <p:cNvPr id="6" name="文本框 5"/>
          <p:cNvSpPr txBox="1"/>
          <p:nvPr/>
        </p:nvSpPr>
        <p:spPr>
          <a:xfrm>
            <a:off x="900332" y="2763520"/>
            <a:ext cx="1177778"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OpenSea</a:t>
            </a:r>
          </a:p>
        </p:txBody>
      </p:sp>
      <p:sp>
        <p:nvSpPr>
          <p:cNvPr id="7" name="文本框 6"/>
          <p:cNvSpPr txBox="1"/>
          <p:nvPr/>
        </p:nvSpPr>
        <p:spPr>
          <a:xfrm>
            <a:off x="1725588" y="3163631"/>
            <a:ext cx="11811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Blur</a:t>
            </a:r>
          </a:p>
        </p:txBody>
      </p:sp>
      <p:sp>
        <p:nvSpPr>
          <p:cNvPr id="8" name="文本框 7"/>
          <p:cNvSpPr txBox="1"/>
          <p:nvPr/>
        </p:nvSpPr>
        <p:spPr>
          <a:xfrm>
            <a:off x="1098110" y="3501218"/>
            <a:ext cx="11811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X2Y2</a:t>
            </a:r>
          </a:p>
        </p:txBody>
      </p:sp>
      <p:sp>
        <p:nvSpPr>
          <p:cNvPr id="9" name="文本框 8"/>
          <p:cNvSpPr txBox="1"/>
          <p:nvPr/>
        </p:nvSpPr>
        <p:spPr>
          <a:xfrm>
            <a:off x="960523" y="4013871"/>
            <a:ext cx="1743808"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LooksRare</a:t>
            </a:r>
          </a:p>
        </p:txBody>
      </p:sp>
      <p:sp>
        <p:nvSpPr>
          <p:cNvPr id="10" name="文本框 9"/>
          <p:cNvSpPr txBox="1"/>
          <p:nvPr/>
        </p:nvSpPr>
        <p:spPr>
          <a:xfrm>
            <a:off x="1467436" y="4636508"/>
            <a:ext cx="174625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Zora</a:t>
            </a:r>
          </a:p>
        </p:txBody>
      </p:sp>
      <p:sp>
        <p:nvSpPr>
          <p:cNvPr id="11" name="矩形: 圆角 10"/>
          <p:cNvSpPr/>
          <p:nvPr/>
        </p:nvSpPr>
        <p:spPr>
          <a:xfrm>
            <a:off x="3250859" y="2025748"/>
            <a:ext cx="5478722" cy="4189046"/>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12" name="文本框 11"/>
          <p:cNvSpPr txBox="1"/>
          <p:nvPr/>
        </p:nvSpPr>
        <p:spPr>
          <a:xfrm>
            <a:off x="3891797" y="2100776"/>
            <a:ext cx="3898021"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微软雅黑"/>
                <a:ea typeface="微软雅黑"/>
              </a:rPr>
              <a:t>HKU NFT Data Analysis Platform</a:t>
            </a:r>
          </a:p>
        </p:txBody>
      </p:sp>
      <p:sp>
        <p:nvSpPr>
          <p:cNvPr id="13" name="矩形: 圆角 12"/>
          <p:cNvSpPr/>
          <p:nvPr/>
        </p:nvSpPr>
        <p:spPr>
          <a:xfrm>
            <a:off x="3506308" y="2839913"/>
            <a:ext cx="1234495" cy="3037276"/>
          </a:xfrm>
          <a:prstGeom prst="roundRect">
            <a:avLst/>
          </a:prstGeom>
          <a:noFill/>
          <a:ln w="12700">
            <a:solidFill>
              <a:srgbClr val="9D9D9D"/>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14" name="文本框 13"/>
          <p:cNvSpPr txBox="1"/>
          <p:nvPr/>
        </p:nvSpPr>
        <p:spPr>
          <a:xfrm>
            <a:off x="3625448"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Raw Data</a:t>
            </a:r>
          </a:p>
        </p:txBody>
      </p:sp>
      <p:sp>
        <p:nvSpPr>
          <p:cNvPr id="15" name="文本框 14"/>
          <p:cNvSpPr txBox="1"/>
          <p:nvPr/>
        </p:nvSpPr>
        <p:spPr>
          <a:xfrm>
            <a:off x="3762729" y="3564591"/>
            <a:ext cx="844550" cy="12827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微软雅黑"/>
                <a:ea typeface="微软雅黑"/>
              </a:rPr>
              <a:t>Web3</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微软雅黑"/>
                <a:ea typeface="微软雅黑"/>
              </a:rPr>
              <a:t>Node</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微软雅黑"/>
                <a:ea typeface="微软雅黑"/>
              </a:rPr>
              <a:t>Logs</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微软雅黑"/>
                <a:ea typeface="微软雅黑"/>
              </a:rPr>
              <a:t>Topic</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微软雅黑"/>
              <a:ea typeface="微软雅黑"/>
            </a:endParaRPr>
          </a:p>
        </p:txBody>
      </p:sp>
      <p:sp>
        <p:nvSpPr>
          <p:cNvPr id="16" name="矩形: 圆角 15"/>
          <p:cNvSpPr/>
          <p:nvPr/>
        </p:nvSpPr>
        <p:spPr>
          <a:xfrm>
            <a:off x="5305424" y="2839913"/>
            <a:ext cx="1234495" cy="3037276"/>
          </a:xfrm>
          <a:prstGeom prst="roundRect">
            <a:avLst/>
          </a:prstGeom>
          <a:noFill/>
          <a:ln w="12700">
            <a:solidFill>
              <a:srgbClr val="ACDB7E"/>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17" name="文本框 16"/>
          <p:cNvSpPr txBox="1"/>
          <p:nvPr/>
        </p:nvSpPr>
        <p:spPr>
          <a:xfrm>
            <a:off x="5502972" y="3564591"/>
            <a:ext cx="844550" cy="10414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000000"/>
                </a:solidFill>
                <a:effectLst/>
                <a:uLnTx/>
                <a:uFillTx/>
                <a:latin typeface="微软雅黑"/>
                <a:ea typeface="微软雅黑"/>
              </a:rPr>
              <a:t>Token_id</a:t>
            </a: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Transfer</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Address</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p:txBody>
      </p:sp>
      <p:sp>
        <p:nvSpPr>
          <p:cNvPr id="18" name="文本框 17"/>
          <p:cNvSpPr txBox="1"/>
          <p:nvPr/>
        </p:nvSpPr>
        <p:spPr>
          <a:xfrm>
            <a:off x="5305424"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Filtered Data</a:t>
            </a:r>
          </a:p>
        </p:txBody>
      </p:sp>
      <p:sp>
        <p:nvSpPr>
          <p:cNvPr id="19" name="矩形: 圆角 18"/>
          <p:cNvSpPr/>
          <p:nvPr/>
        </p:nvSpPr>
        <p:spPr>
          <a:xfrm>
            <a:off x="7043502" y="2839913"/>
            <a:ext cx="1234495" cy="3037276"/>
          </a:xfrm>
          <a:prstGeom prst="roundRect">
            <a:avLst/>
          </a:prstGeom>
          <a:noFill/>
          <a:ln w="12700">
            <a:solidFill>
              <a:srgbClr val="ACDB7E"/>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0" name="文本框 19"/>
          <p:cNvSpPr txBox="1"/>
          <p:nvPr/>
        </p:nvSpPr>
        <p:spPr>
          <a:xfrm>
            <a:off x="7115174"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微软雅黑"/>
                <a:ea typeface="微软雅黑"/>
              </a:rPr>
              <a:t>Key Metrics</a:t>
            </a:r>
          </a:p>
        </p:txBody>
      </p:sp>
      <p:sp>
        <p:nvSpPr>
          <p:cNvPr id="21" name="文本框 20"/>
          <p:cNvSpPr txBox="1"/>
          <p:nvPr/>
        </p:nvSpPr>
        <p:spPr>
          <a:xfrm>
            <a:off x="7171552" y="3608131"/>
            <a:ext cx="1339850" cy="22288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Volume</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Market Cap</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Strike Price</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Transactions</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Active Wallets</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Minting</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p:txBody>
      </p:sp>
      <p:sp>
        <p:nvSpPr>
          <p:cNvPr id="22" name="矩形: 圆角 21"/>
          <p:cNvSpPr/>
          <p:nvPr/>
        </p:nvSpPr>
        <p:spPr>
          <a:xfrm>
            <a:off x="9049725" y="1950238"/>
            <a:ext cx="1214845" cy="953733"/>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3" name="文本框 22"/>
          <p:cNvSpPr txBox="1"/>
          <p:nvPr/>
        </p:nvSpPr>
        <p:spPr>
          <a:xfrm>
            <a:off x="9161848" y="2262622"/>
            <a:ext cx="990600" cy="6413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HKU-NFT</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API</a:t>
            </a:r>
          </a:p>
        </p:txBody>
      </p:sp>
      <p:sp>
        <p:nvSpPr>
          <p:cNvPr id="24" name="矩形: 圆角 23"/>
          <p:cNvSpPr/>
          <p:nvPr/>
        </p:nvSpPr>
        <p:spPr>
          <a:xfrm>
            <a:off x="9049725" y="3043891"/>
            <a:ext cx="1214845" cy="836561"/>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5" name="文本框 24"/>
          <p:cNvSpPr txBox="1"/>
          <p:nvPr/>
        </p:nvSpPr>
        <p:spPr>
          <a:xfrm>
            <a:off x="8863398" y="3208020"/>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 HKU-NFT</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Dashboard</a:t>
            </a:r>
          </a:p>
        </p:txBody>
      </p:sp>
      <p:sp>
        <p:nvSpPr>
          <p:cNvPr id="26" name="矩形: 圆角 25"/>
          <p:cNvSpPr/>
          <p:nvPr/>
        </p:nvSpPr>
        <p:spPr>
          <a:xfrm>
            <a:off x="9064573" y="4024074"/>
            <a:ext cx="1214845" cy="905767"/>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7" name="文本框 26"/>
          <p:cNvSpPr txBox="1"/>
          <p:nvPr/>
        </p:nvSpPr>
        <p:spPr>
          <a:xfrm>
            <a:off x="8863398" y="4199591"/>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 HKU-NFT</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Weekly Report</a:t>
            </a:r>
          </a:p>
        </p:txBody>
      </p:sp>
      <p:cxnSp>
        <p:nvCxnSpPr>
          <p:cNvPr id="28" name="直接箭头连接符 27"/>
          <p:cNvCxnSpPr>
            <a:stCxn id="4" idx="3"/>
            <a:endCxn id="11" idx="1"/>
          </p:cNvCxnSpPr>
          <p:nvPr/>
        </p:nvCxnSpPr>
        <p:spPr>
          <a:xfrm>
            <a:off x="2836409" y="4120271"/>
            <a:ext cx="414450" cy="9928"/>
          </a:xfrm>
          <a:prstGeom prst="straightConnector1">
            <a:avLst/>
          </a:prstGeom>
          <a:noFill/>
          <a:ln w="25400">
            <a:solidFill>
              <a:srgbClr val="000000"/>
            </a:solidFill>
            <a:prstDash val="solid"/>
            <a:headEnd/>
            <a:tailEnd type="triangle"/>
          </a:ln>
        </p:spPr>
      </p:cxnSp>
      <p:cxnSp>
        <p:nvCxnSpPr>
          <p:cNvPr id="29" name="直接箭头连接符 28"/>
          <p:cNvCxnSpPr>
            <a:stCxn id="13" idx="3"/>
            <a:endCxn id="16" idx="1"/>
          </p:cNvCxnSpPr>
          <p:nvPr/>
        </p:nvCxnSpPr>
        <p:spPr>
          <a:xfrm>
            <a:off x="4740802" y="4358551"/>
            <a:ext cx="564622" cy="9928"/>
          </a:xfrm>
          <a:prstGeom prst="straightConnector1">
            <a:avLst/>
          </a:prstGeom>
          <a:noFill/>
          <a:ln w="25400">
            <a:solidFill>
              <a:srgbClr val="000000"/>
            </a:solidFill>
            <a:prstDash val="solid"/>
            <a:headEnd/>
            <a:tailEnd type="triangle"/>
          </a:ln>
        </p:spPr>
      </p:cxnSp>
      <p:cxnSp>
        <p:nvCxnSpPr>
          <p:cNvPr id="30" name="直接箭头连接符 29"/>
          <p:cNvCxnSpPr>
            <a:stCxn id="16" idx="3"/>
            <a:endCxn id="19" idx="1"/>
          </p:cNvCxnSpPr>
          <p:nvPr/>
        </p:nvCxnSpPr>
        <p:spPr>
          <a:xfrm>
            <a:off x="6539919" y="4358551"/>
            <a:ext cx="503583" cy="9928"/>
          </a:xfrm>
          <a:prstGeom prst="straightConnector1">
            <a:avLst/>
          </a:prstGeom>
          <a:noFill/>
          <a:ln w="25400">
            <a:solidFill>
              <a:srgbClr val="000000"/>
            </a:solidFill>
            <a:prstDash val="solid"/>
            <a:headEnd/>
            <a:tailEnd type="triangle"/>
          </a:ln>
        </p:spPr>
      </p:cxnSp>
      <p:cxnSp>
        <p:nvCxnSpPr>
          <p:cNvPr id="31" name="直接箭头连接符 30"/>
          <p:cNvCxnSpPr>
            <a:endCxn id="22" idx="1"/>
          </p:cNvCxnSpPr>
          <p:nvPr/>
        </p:nvCxnSpPr>
        <p:spPr>
          <a:xfrm flipV="1">
            <a:off x="8736938" y="2427105"/>
            <a:ext cx="312787" cy="78754"/>
          </a:xfrm>
          <a:prstGeom prst="straightConnector1">
            <a:avLst/>
          </a:prstGeom>
          <a:noFill/>
          <a:ln w="25400">
            <a:solidFill>
              <a:srgbClr val="000000"/>
            </a:solidFill>
            <a:prstDash val="solid"/>
            <a:headEnd/>
            <a:tailEnd type="triangle"/>
          </a:ln>
        </p:spPr>
      </p:cxnSp>
      <p:cxnSp>
        <p:nvCxnSpPr>
          <p:cNvPr id="32" name="直接箭头连接符 31"/>
          <p:cNvCxnSpPr/>
          <p:nvPr/>
        </p:nvCxnSpPr>
        <p:spPr>
          <a:xfrm>
            <a:off x="8719653" y="4523441"/>
            <a:ext cx="334992" cy="9928"/>
          </a:xfrm>
          <a:prstGeom prst="straightConnector1">
            <a:avLst/>
          </a:prstGeom>
          <a:noFill/>
          <a:ln w="25400">
            <a:solidFill>
              <a:srgbClr val="000000"/>
            </a:solidFill>
            <a:prstDash val="solid"/>
            <a:headEnd/>
            <a:tailEnd type="triangle"/>
          </a:ln>
        </p:spPr>
      </p:cxnSp>
      <p:cxnSp>
        <p:nvCxnSpPr>
          <p:cNvPr id="33" name="直接箭头连接符 32"/>
          <p:cNvCxnSpPr/>
          <p:nvPr/>
        </p:nvCxnSpPr>
        <p:spPr>
          <a:xfrm flipV="1">
            <a:off x="8717081" y="5669082"/>
            <a:ext cx="337564" cy="19857"/>
          </a:xfrm>
          <a:prstGeom prst="straightConnector1">
            <a:avLst/>
          </a:prstGeom>
          <a:noFill/>
          <a:ln w="25400">
            <a:solidFill>
              <a:srgbClr val="000000"/>
            </a:solidFill>
            <a:prstDash val="solid"/>
            <a:headEnd/>
            <a:tailEnd type="triangle"/>
          </a:ln>
        </p:spPr>
      </p:cxnSp>
      <p:sp>
        <p:nvSpPr>
          <p:cNvPr id="34" name="文本框 33"/>
          <p:cNvSpPr txBox="1"/>
          <p:nvPr/>
        </p:nvSpPr>
        <p:spPr>
          <a:xfrm>
            <a:off x="4689744" y="4013871"/>
            <a:ext cx="745453" cy="3048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微软雅黑"/>
                <a:ea typeface="微软雅黑"/>
              </a:rPr>
              <a:t>Cleaned</a:t>
            </a:r>
          </a:p>
        </p:txBody>
      </p:sp>
      <p:sp>
        <p:nvSpPr>
          <p:cNvPr id="35" name="文本框 34"/>
          <p:cNvSpPr txBox="1"/>
          <p:nvPr/>
        </p:nvSpPr>
        <p:spPr>
          <a:xfrm>
            <a:off x="6347522" y="4013871"/>
            <a:ext cx="928832" cy="3048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微软雅黑"/>
                <a:ea typeface="微软雅黑"/>
              </a:rPr>
              <a:t>Augmented</a:t>
            </a:r>
          </a:p>
        </p:txBody>
      </p:sp>
      <p:sp>
        <p:nvSpPr>
          <p:cNvPr id="36" name="矩形: 圆角 35"/>
          <p:cNvSpPr/>
          <p:nvPr/>
        </p:nvSpPr>
        <p:spPr>
          <a:xfrm>
            <a:off x="9064573" y="5157860"/>
            <a:ext cx="1214845" cy="1056934"/>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37" name="文本框 36"/>
          <p:cNvSpPr txBox="1"/>
          <p:nvPr/>
        </p:nvSpPr>
        <p:spPr>
          <a:xfrm>
            <a:off x="8863398" y="5440544"/>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 HKU-NFT</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Lecture</a:t>
            </a:r>
          </a:p>
        </p:txBody>
      </p:sp>
      <p:cxnSp>
        <p:nvCxnSpPr>
          <p:cNvPr id="38" name="直接箭头连接符 37"/>
          <p:cNvCxnSpPr/>
          <p:nvPr/>
        </p:nvCxnSpPr>
        <p:spPr>
          <a:xfrm>
            <a:off x="8729581" y="3429064"/>
            <a:ext cx="334992" cy="9928"/>
          </a:xfrm>
          <a:prstGeom prst="straightConnector1">
            <a:avLst/>
          </a:prstGeom>
          <a:noFill/>
          <a:ln w="25400">
            <a:solidFill>
              <a:srgbClr val="000000"/>
            </a:solidFill>
            <a:prstDash val="solid"/>
            <a:headEnd/>
            <a:tailEnd type="triangle"/>
          </a:ln>
        </p:spPr>
      </p:cxnSp>
      <p:cxnSp>
        <p:nvCxnSpPr>
          <p:cNvPr id="39" name="直接箭头连接符 38"/>
          <p:cNvCxnSpPr/>
          <p:nvPr/>
        </p:nvCxnSpPr>
        <p:spPr>
          <a:xfrm>
            <a:off x="10279418" y="2417177"/>
            <a:ext cx="334992" cy="9928"/>
          </a:xfrm>
          <a:prstGeom prst="straightConnector1">
            <a:avLst/>
          </a:prstGeom>
          <a:noFill/>
          <a:ln w="25400">
            <a:solidFill>
              <a:srgbClr val="000000"/>
            </a:solidFill>
            <a:prstDash val="solid"/>
            <a:headEnd/>
            <a:tailEnd type="triangle"/>
          </a:ln>
        </p:spPr>
      </p:cxnSp>
      <p:sp>
        <p:nvSpPr>
          <p:cNvPr id="40" name="文本框 39"/>
          <p:cNvSpPr txBox="1"/>
          <p:nvPr/>
        </p:nvSpPr>
        <p:spPr>
          <a:xfrm>
            <a:off x="10564622" y="2221347"/>
            <a:ext cx="126365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zh-CN" sz="1400" b="1" i="0" u="none" strike="noStrike" kern="1200" cap="none" spc="0" normalizeH="0" baseline="0" noProof="0">
              <a:ln>
                <a:noFill/>
              </a:ln>
              <a:solidFill>
                <a:srgbClr val="000000"/>
              </a:solidFill>
              <a:effectLst/>
              <a:uLnTx/>
              <a:uFillTx/>
              <a:latin typeface="微软雅黑"/>
              <a:ea typeface="微软雅黑"/>
            </a:endParaRP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Developers</a:t>
            </a:r>
          </a:p>
        </p:txBody>
      </p:sp>
      <p:sp>
        <p:nvSpPr>
          <p:cNvPr id="41" name="文本框 40"/>
          <p:cNvSpPr txBox="1"/>
          <p:nvPr/>
        </p:nvSpPr>
        <p:spPr>
          <a:xfrm>
            <a:off x="10564622" y="3272272"/>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Analysts</a:t>
            </a:r>
          </a:p>
        </p:txBody>
      </p:sp>
      <p:sp>
        <p:nvSpPr>
          <p:cNvPr id="42" name="文本框 41"/>
          <p:cNvSpPr txBox="1"/>
          <p:nvPr/>
        </p:nvSpPr>
        <p:spPr>
          <a:xfrm>
            <a:off x="10521057" y="4236121"/>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Traders</a:t>
            </a:r>
          </a:p>
        </p:txBody>
      </p:sp>
      <p:sp>
        <p:nvSpPr>
          <p:cNvPr id="43" name="文本框 42"/>
          <p:cNvSpPr txBox="1"/>
          <p:nvPr/>
        </p:nvSpPr>
        <p:spPr>
          <a:xfrm>
            <a:off x="10521057" y="5440544"/>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Newbies</a:t>
            </a:r>
          </a:p>
        </p:txBody>
      </p:sp>
      <p:cxnSp>
        <p:nvCxnSpPr>
          <p:cNvPr id="44" name="直接箭头连接符 43"/>
          <p:cNvCxnSpPr/>
          <p:nvPr/>
        </p:nvCxnSpPr>
        <p:spPr>
          <a:xfrm>
            <a:off x="10353561" y="3462172"/>
            <a:ext cx="334992" cy="9928"/>
          </a:xfrm>
          <a:prstGeom prst="straightConnector1">
            <a:avLst/>
          </a:prstGeom>
          <a:noFill/>
          <a:ln w="25400">
            <a:solidFill>
              <a:srgbClr val="000000"/>
            </a:solidFill>
            <a:prstDash val="solid"/>
            <a:headEnd/>
            <a:tailEnd type="triangle"/>
          </a:ln>
        </p:spPr>
      </p:cxnSp>
      <p:cxnSp>
        <p:nvCxnSpPr>
          <p:cNvPr id="45" name="直接箭头连接符 44"/>
          <p:cNvCxnSpPr/>
          <p:nvPr/>
        </p:nvCxnSpPr>
        <p:spPr>
          <a:xfrm>
            <a:off x="10353561" y="4417096"/>
            <a:ext cx="334992" cy="9928"/>
          </a:xfrm>
          <a:prstGeom prst="straightConnector1">
            <a:avLst/>
          </a:prstGeom>
          <a:noFill/>
          <a:ln w="25400">
            <a:solidFill>
              <a:srgbClr val="000000"/>
            </a:solidFill>
            <a:prstDash val="solid"/>
            <a:headEnd/>
            <a:tailEnd type="triangle"/>
          </a:ln>
        </p:spPr>
      </p:cxnSp>
      <p:cxnSp>
        <p:nvCxnSpPr>
          <p:cNvPr id="46" name="直接箭头连接符 45"/>
          <p:cNvCxnSpPr/>
          <p:nvPr/>
        </p:nvCxnSpPr>
        <p:spPr>
          <a:xfrm>
            <a:off x="10353561" y="5611592"/>
            <a:ext cx="334992" cy="9928"/>
          </a:xfrm>
          <a:prstGeom prst="straightConnector1">
            <a:avLst/>
          </a:prstGeom>
          <a:noFill/>
          <a:ln w="25400">
            <a:solidFill>
              <a:srgbClr val="000000"/>
            </a:solidFill>
            <a:prstDash val="solid"/>
            <a:headEnd/>
            <a:tailEnd type="triangle"/>
          </a:ln>
        </p:spPr>
      </p:cxnSp>
      <p:pic>
        <p:nvPicPr>
          <p:cNvPr id="47" name="图片 46"/>
          <p:cNvPicPr>
            <a:picLocks noChangeAspect="1"/>
          </p:cNvPicPr>
          <p:nvPr/>
        </p:nvPicPr>
        <p:blipFill>
          <a:blip r:embed="rId2"/>
          <a:stretch/>
        </p:blipFill>
        <p:spPr>
          <a:xfrm>
            <a:off x="10942256" y="2100776"/>
            <a:ext cx="411544" cy="400111"/>
          </a:xfrm>
          <a:prstGeom prst="rect">
            <a:avLst/>
          </a:prstGeom>
        </p:spPr>
      </p:pic>
      <p:pic>
        <p:nvPicPr>
          <p:cNvPr id="48" name="图片 47"/>
          <p:cNvPicPr>
            <a:picLocks noChangeAspect="1"/>
          </p:cNvPicPr>
          <p:nvPr/>
        </p:nvPicPr>
        <p:blipFill>
          <a:blip r:embed="rId2"/>
          <a:stretch/>
        </p:blipFill>
        <p:spPr>
          <a:xfrm>
            <a:off x="10942256" y="2910432"/>
            <a:ext cx="361840" cy="361840"/>
          </a:xfrm>
          <a:prstGeom prst="rect">
            <a:avLst/>
          </a:prstGeom>
        </p:spPr>
      </p:pic>
      <p:pic>
        <p:nvPicPr>
          <p:cNvPr id="49" name="图片 48"/>
          <p:cNvPicPr>
            <a:picLocks noChangeAspect="1"/>
          </p:cNvPicPr>
          <p:nvPr/>
        </p:nvPicPr>
        <p:blipFill>
          <a:blip r:embed="rId2"/>
          <a:stretch/>
        </p:blipFill>
        <p:spPr>
          <a:xfrm>
            <a:off x="10942256" y="3880452"/>
            <a:ext cx="361840" cy="361840"/>
          </a:xfrm>
          <a:prstGeom prst="rect">
            <a:avLst/>
          </a:prstGeom>
        </p:spPr>
      </p:pic>
      <p:pic>
        <p:nvPicPr>
          <p:cNvPr id="50" name="图片 49"/>
          <p:cNvPicPr>
            <a:picLocks noChangeAspect="1"/>
          </p:cNvPicPr>
          <p:nvPr/>
        </p:nvPicPr>
        <p:blipFill>
          <a:blip r:embed="rId2"/>
          <a:stretch/>
        </p:blipFill>
        <p:spPr>
          <a:xfrm>
            <a:off x="10991960" y="5157860"/>
            <a:ext cx="361840" cy="3618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 y="365125"/>
            <a:ext cx="9458325" cy="1316527"/>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lvl="0" algn="ctr"/>
            <a:r>
              <a:rPr lang="en-US" altLang="en-US" b="1" dirty="0">
                <a:solidFill>
                  <a:srgbClr val="0D0D0D"/>
                </a:solidFill>
                <a:highlight>
                  <a:srgbClr val="FFFFFF"/>
                </a:highlight>
                <a:latin typeface="Söhne"/>
                <a:ea typeface="Söhne"/>
              </a:rPr>
              <a:t>Comprehensive Data Insights</a:t>
            </a:r>
            <a:endParaRPr dirty="0"/>
          </a:p>
        </p:txBody>
      </p:sp>
      <p:sp>
        <p:nvSpPr>
          <p:cNvPr id="3" name="内容占位符 2"/>
          <p:cNvSpPr>
            <a:spLocks noGrp="1"/>
          </p:cNvSpPr>
          <p:nvPr>
            <p:ph idx="4294967295"/>
          </p:nvPr>
        </p:nvSpPr>
        <p:spPr>
          <a:xfrm>
            <a:off x="357352" y="1864942"/>
            <a:ext cx="7202488" cy="1704975"/>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dirty="0">
                <a:solidFill>
                  <a:srgbClr val="0D0D0D"/>
                </a:solidFill>
                <a:highlight>
                  <a:srgbClr val="FFFFFF"/>
                </a:highlight>
                <a:latin typeface="Söhne"/>
                <a:ea typeface="Söhne"/>
              </a:rPr>
              <a:t>Key Metrics Extraction</a:t>
            </a:r>
            <a:r>
              <a:rPr lang="en-US" altLang="en-US" dirty="0">
                <a:solidFill>
                  <a:srgbClr val="374151"/>
                </a:solidFill>
                <a:latin typeface="Söhne"/>
                <a:ea typeface="Söhne"/>
              </a:rPr>
              <a:t>: </a:t>
            </a:r>
            <a:endParaRPr dirty="0"/>
          </a:p>
          <a:p>
            <a:pPr lvl="1" algn="l"/>
            <a:r>
              <a:rPr lang="en-US" altLang="en-US" sz="2000" dirty="0">
                <a:solidFill>
                  <a:srgbClr val="0D0D0D"/>
                </a:solidFill>
                <a:highlight>
                  <a:srgbClr val="FFFFFF"/>
                </a:highlight>
                <a:latin typeface="Söhne"/>
                <a:ea typeface="Söhne"/>
              </a:rPr>
              <a:t>Analyzing critical data directly from the blockchain.</a:t>
            </a:r>
          </a:p>
          <a:p>
            <a:pPr marL="0" lvl="0" indent="0">
              <a:lnSpc>
                <a:spcPct val="115000"/>
              </a:lnSpc>
              <a:buNone/>
            </a:pPr>
            <a:endParaRPr lang="zh-CN" altLang="zh-CN" sz="2000"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p:txBody>
      </p:sp>
      <p:pic>
        <p:nvPicPr>
          <p:cNvPr id="5" name="图片 4"/>
          <p:cNvPicPr>
            <a:picLocks noChangeAspect="1"/>
          </p:cNvPicPr>
          <p:nvPr/>
        </p:nvPicPr>
        <p:blipFill>
          <a:blip r:embed="rId3"/>
          <a:srcRect t="3876"/>
          <a:stretch/>
        </p:blipFill>
        <p:spPr>
          <a:xfrm>
            <a:off x="7804558" y="1847293"/>
            <a:ext cx="4275047" cy="4538078"/>
          </a:xfrm>
          <a:prstGeom prst="rect">
            <a:avLst/>
          </a:prstGeom>
        </p:spPr>
      </p:pic>
      <p:sp>
        <p:nvSpPr>
          <p:cNvPr id="6" name="文本框 5"/>
          <p:cNvSpPr txBox="1"/>
          <p:nvPr/>
        </p:nvSpPr>
        <p:spPr>
          <a:xfrm>
            <a:off x="4438316" y="4612106"/>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difficulty</a:t>
            </a:r>
          </a:p>
        </p:txBody>
      </p:sp>
      <p:sp>
        <p:nvSpPr>
          <p:cNvPr id="7" name="文本框 6"/>
          <p:cNvSpPr txBox="1"/>
          <p:nvPr/>
        </p:nvSpPr>
        <p:spPr>
          <a:xfrm>
            <a:off x="1958210" y="4885894"/>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extraData</a:t>
            </a:r>
          </a:p>
        </p:txBody>
      </p:sp>
      <p:sp>
        <p:nvSpPr>
          <p:cNvPr id="8" name="文本框 7"/>
          <p:cNvSpPr txBox="1"/>
          <p:nvPr/>
        </p:nvSpPr>
        <p:spPr>
          <a:xfrm>
            <a:off x="3301474" y="5186421"/>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gasLimit</a:t>
            </a:r>
          </a:p>
        </p:txBody>
      </p:sp>
      <p:sp>
        <p:nvSpPr>
          <p:cNvPr id="9" name="文本框 8"/>
          <p:cNvSpPr txBox="1"/>
          <p:nvPr/>
        </p:nvSpPr>
        <p:spPr>
          <a:xfrm>
            <a:off x="1890842" y="5513684"/>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stateRoot</a:t>
            </a:r>
          </a:p>
        </p:txBody>
      </p:sp>
      <p:sp>
        <p:nvSpPr>
          <p:cNvPr id="10" name="文本框 9"/>
          <p:cNvSpPr txBox="1"/>
          <p:nvPr/>
        </p:nvSpPr>
        <p:spPr>
          <a:xfrm>
            <a:off x="2713860" y="5854316"/>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hash</a:t>
            </a:r>
          </a:p>
        </p:txBody>
      </p:sp>
      <p:sp>
        <p:nvSpPr>
          <p:cNvPr id="11" name="文本框 10"/>
          <p:cNvSpPr txBox="1"/>
          <p:nvPr/>
        </p:nvSpPr>
        <p:spPr>
          <a:xfrm>
            <a:off x="3535755" y="5940871"/>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sha3Uncles</a:t>
            </a:r>
          </a:p>
        </p:txBody>
      </p:sp>
      <p:sp>
        <p:nvSpPr>
          <p:cNvPr id="12" name="文本框 11"/>
          <p:cNvSpPr txBox="1"/>
          <p:nvPr/>
        </p:nvSpPr>
        <p:spPr>
          <a:xfrm>
            <a:off x="4758702" y="5330394"/>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nonce</a:t>
            </a:r>
          </a:p>
        </p:txBody>
      </p:sp>
      <p:sp>
        <p:nvSpPr>
          <p:cNvPr id="13" name="文本框 12"/>
          <p:cNvSpPr txBox="1"/>
          <p:nvPr/>
        </p:nvSpPr>
        <p:spPr>
          <a:xfrm>
            <a:off x="3053966" y="4120290"/>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miner</a:t>
            </a:r>
          </a:p>
        </p:txBody>
      </p:sp>
      <p:sp>
        <p:nvSpPr>
          <p:cNvPr id="14" name="文本框 13"/>
          <p:cNvSpPr txBox="1"/>
          <p:nvPr/>
        </p:nvSpPr>
        <p:spPr>
          <a:xfrm>
            <a:off x="4103650" y="4075713"/>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err="1">
                <a:ln>
                  <a:noFill/>
                </a:ln>
                <a:solidFill>
                  <a:srgbClr val="000000"/>
                </a:solidFill>
                <a:effectLst/>
                <a:uLnTx/>
                <a:uFillTx/>
                <a:latin typeface="微软雅黑"/>
                <a:ea typeface="微软雅黑"/>
              </a:rPr>
              <a:t>parentHash</a:t>
            </a: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15" name="文本框 14"/>
          <p:cNvSpPr txBox="1"/>
          <p:nvPr/>
        </p:nvSpPr>
        <p:spPr>
          <a:xfrm>
            <a:off x="4957480" y="5718621"/>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extraData</a:t>
            </a:r>
          </a:p>
        </p:txBody>
      </p:sp>
      <p:sp>
        <p:nvSpPr>
          <p:cNvPr id="16" name="文本框 15"/>
          <p:cNvSpPr txBox="1"/>
          <p:nvPr/>
        </p:nvSpPr>
        <p:spPr>
          <a:xfrm>
            <a:off x="1374480" y="4230306"/>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err="1">
                <a:ln>
                  <a:noFill/>
                </a:ln>
                <a:solidFill>
                  <a:srgbClr val="000000"/>
                </a:solidFill>
                <a:effectLst/>
                <a:uLnTx/>
                <a:uFillTx/>
                <a:latin typeface="微软雅黑"/>
                <a:ea typeface="微软雅黑"/>
              </a:rPr>
              <a:t>gasLimit</a:t>
            </a: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17" name="文本框 16"/>
          <p:cNvSpPr txBox="1"/>
          <p:nvPr/>
        </p:nvSpPr>
        <p:spPr>
          <a:xfrm>
            <a:off x="1022925" y="4612106"/>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gasUsed</a:t>
            </a:r>
          </a:p>
        </p:txBody>
      </p:sp>
      <p:sp>
        <p:nvSpPr>
          <p:cNvPr id="18" name="文本框 17"/>
          <p:cNvSpPr txBox="1"/>
          <p:nvPr/>
        </p:nvSpPr>
        <p:spPr>
          <a:xfrm>
            <a:off x="741925" y="5186421"/>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hash</a:t>
            </a:r>
          </a:p>
        </p:txBody>
      </p:sp>
      <p:sp>
        <p:nvSpPr>
          <p:cNvPr id="19" name="文本框 18"/>
          <p:cNvSpPr txBox="1"/>
          <p:nvPr/>
        </p:nvSpPr>
        <p:spPr>
          <a:xfrm>
            <a:off x="838200" y="5774894"/>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logsBloom</a:t>
            </a:r>
          </a:p>
        </p:txBody>
      </p:sp>
      <p:sp>
        <p:nvSpPr>
          <p:cNvPr id="20" name="文本框 19"/>
          <p:cNvSpPr txBox="1"/>
          <p:nvPr/>
        </p:nvSpPr>
        <p:spPr>
          <a:xfrm>
            <a:off x="1497575" y="6219394"/>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timestamp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lvl="0" algn="ctr"/>
            <a:r>
              <a:rPr lang="en-US" altLang="en-US" b="1" dirty="0">
                <a:solidFill>
                  <a:srgbClr val="0D0D0D"/>
                </a:solidFill>
                <a:highlight>
                  <a:srgbClr val="FFFFFF"/>
                </a:highlight>
                <a:latin typeface="Söhne"/>
                <a:ea typeface="Söhne"/>
              </a:rPr>
              <a:t>Comprehensive Data Insights</a:t>
            </a:r>
            <a:endParaRPr dirty="0"/>
          </a:p>
        </p:txBody>
      </p:sp>
      <p:sp>
        <p:nvSpPr>
          <p:cNvPr id="3" name="内容占位符 2"/>
          <p:cNvSpPr>
            <a:spLocks noGrp="1"/>
          </p:cNvSpPr>
          <p:nvPr>
            <p:ph idx="4294967295"/>
          </p:nvPr>
        </p:nvSpPr>
        <p:spPr>
          <a:xfrm>
            <a:off x="0" y="1825625"/>
            <a:ext cx="7202488" cy="581025"/>
          </a:xfrm>
          <a:prstGeom prst="rect">
            <a:avLst/>
          </a:prstGeom>
        </p:spPr>
        <p:txBody>
          <a:bodyPr vert="horz" lIns="91440" tIns="45720" rIns="91440" bIns="45720">
            <a:normAutofit lnSpcReduction="10000"/>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dirty="0">
                <a:solidFill>
                  <a:srgbClr val="0D0D0D"/>
                </a:solidFill>
                <a:highlight>
                  <a:srgbClr val="FFFFFF"/>
                </a:highlight>
                <a:latin typeface="Söhne"/>
                <a:ea typeface="Söhne"/>
              </a:rPr>
              <a:t>Financial Indicator Analysis</a:t>
            </a:r>
            <a:r>
              <a:rPr lang="en-US" altLang="en-US" dirty="0">
                <a:solidFill>
                  <a:srgbClr val="374151"/>
                </a:solidFill>
                <a:latin typeface="Söhne"/>
                <a:ea typeface="Söhne"/>
              </a:rPr>
              <a:t>: </a:t>
            </a:r>
            <a:endParaRPr dirty="0"/>
          </a:p>
          <a:p>
            <a:pPr marL="0" lvl="0" indent="0">
              <a:lnSpc>
                <a:spcPct val="115000"/>
              </a:lnSpc>
              <a:buNone/>
            </a:pPr>
            <a:endParaRPr lang="zh-CN" altLang="zh-CN"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p:txBody>
      </p:sp>
      <p:sp>
        <p:nvSpPr>
          <p:cNvPr id="5" name="标题 1"/>
          <p:cNvSpPr/>
          <p:nvPr/>
        </p:nvSpPr>
        <p:spPr>
          <a:xfrm>
            <a:off x="838264" y="2160282"/>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0" marR="0" lvl="0" indent="0" algn="l" defTabSz="914400" eaLnBrk="1" fontAlgn="auto" latinLnBrk="0" hangingPunct="1">
              <a:lnSpc>
                <a:spcPct val="13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Market Overview</a:t>
            </a:r>
            <a:endParaRPr kumimoji="0" sz="4400" b="0" i="0" u="none" strike="noStrike" kern="1200" cap="none" spc="0" normalizeH="0" baseline="0" noProof="0">
              <a:ln>
                <a:noFill/>
              </a:ln>
              <a:solidFill>
                <a:srgbClr val="000000"/>
              </a:solidFill>
              <a:effectLst/>
              <a:uLnTx/>
              <a:uFillTx/>
              <a:latin typeface="微软雅黑"/>
              <a:ea typeface="微软雅黑"/>
            </a:endParaRPr>
          </a:p>
        </p:txBody>
      </p:sp>
      <p:pic>
        <p:nvPicPr>
          <p:cNvPr id="6" name="图片 5"/>
          <p:cNvPicPr>
            <a:picLocks noChangeAspect="1"/>
          </p:cNvPicPr>
          <p:nvPr/>
        </p:nvPicPr>
        <p:blipFill>
          <a:blip r:embed="rId2"/>
          <a:stretch/>
        </p:blipFill>
        <p:spPr>
          <a:xfrm>
            <a:off x="902242" y="3141579"/>
            <a:ext cx="1974449" cy="3195053"/>
          </a:xfrm>
          <a:prstGeom prst="rect">
            <a:avLst/>
          </a:prstGeom>
        </p:spPr>
      </p:pic>
      <p:sp>
        <p:nvSpPr>
          <p:cNvPr id="7" name="标题 1"/>
          <p:cNvSpPr/>
          <p:nvPr/>
        </p:nvSpPr>
        <p:spPr>
          <a:xfrm>
            <a:off x="3478264" y="2160282"/>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0" marR="0" lvl="0" indent="0" algn="l" defTabSz="914400" eaLnBrk="1" fontAlgn="auto" latinLnBrk="0" hangingPunct="1">
              <a:lnSpc>
                <a:spcPct val="13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On-chain Transactions</a:t>
            </a:r>
          </a:p>
        </p:txBody>
      </p:sp>
      <p:pic>
        <p:nvPicPr>
          <p:cNvPr id="8" name="图片 7"/>
          <p:cNvPicPr>
            <a:picLocks noChangeAspect="1"/>
          </p:cNvPicPr>
          <p:nvPr/>
        </p:nvPicPr>
        <p:blipFill>
          <a:blip r:embed="rId3"/>
          <a:stretch/>
        </p:blipFill>
        <p:spPr>
          <a:xfrm>
            <a:off x="3508164" y="3141579"/>
            <a:ext cx="2587836" cy="3257190"/>
          </a:xfrm>
          <a:prstGeom prst="rect">
            <a:avLst/>
          </a:prstGeom>
        </p:spPr>
      </p:pic>
      <p:sp>
        <p:nvSpPr>
          <p:cNvPr id="9" name="标题 1"/>
          <p:cNvSpPr/>
          <p:nvPr/>
        </p:nvSpPr>
        <p:spPr>
          <a:xfrm>
            <a:off x="6479211" y="2160282"/>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0" marR="0" lvl="0" indent="0" algn="l" defTabSz="914400" eaLnBrk="1" fontAlgn="auto" latinLnBrk="0" hangingPunct="1">
              <a:lnSpc>
                <a:spcPct val="13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Turnover</a:t>
            </a:r>
          </a:p>
        </p:txBody>
      </p:sp>
      <p:pic>
        <p:nvPicPr>
          <p:cNvPr id="10" name="图片 9"/>
          <p:cNvPicPr>
            <a:picLocks noChangeAspect="1"/>
          </p:cNvPicPr>
          <p:nvPr/>
        </p:nvPicPr>
        <p:blipFill>
          <a:blip r:embed="rId4"/>
          <a:srcRect r="49296"/>
          <a:stretch/>
        </p:blipFill>
        <p:spPr>
          <a:xfrm>
            <a:off x="6589603" y="2974442"/>
            <a:ext cx="2687053" cy="3529327"/>
          </a:xfrm>
          <a:prstGeom prst="rect">
            <a:avLst/>
          </a:prstGeom>
        </p:spPr>
      </p:pic>
      <p:sp>
        <p:nvSpPr>
          <p:cNvPr id="11" name="标题 1"/>
          <p:cNvSpPr/>
          <p:nvPr/>
        </p:nvSpPr>
        <p:spPr>
          <a:xfrm>
            <a:off x="9506895" y="2116347"/>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0" marR="0" lvl="0" indent="0" algn="l" defTabSz="914400" eaLnBrk="1" fontAlgn="auto" latinLnBrk="0" hangingPunct="1">
              <a:lnSpc>
                <a:spcPct val="13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Trading Volume</a:t>
            </a:r>
          </a:p>
        </p:txBody>
      </p:sp>
      <p:pic>
        <p:nvPicPr>
          <p:cNvPr id="12" name="图片 11"/>
          <p:cNvPicPr>
            <a:picLocks noChangeAspect="1"/>
          </p:cNvPicPr>
          <p:nvPr/>
        </p:nvPicPr>
        <p:blipFill>
          <a:blip r:embed="rId5"/>
          <a:stretch/>
        </p:blipFill>
        <p:spPr>
          <a:xfrm>
            <a:off x="9506895" y="3002270"/>
            <a:ext cx="1977552" cy="347367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ctr"/>
            <a:r>
              <a:rPr lang="en-US" altLang="en-US" b="1" dirty="0">
                <a:solidFill>
                  <a:srgbClr val="0D0D0D"/>
                </a:solidFill>
                <a:highlight>
                  <a:srgbClr val="FFFFFF"/>
                </a:highlight>
                <a:latin typeface="Söhne"/>
                <a:ea typeface="Söhne"/>
              </a:rPr>
              <a:t>C</a:t>
            </a:r>
            <a:r>
              <a:rPr lang="zh-CN" altLang="zh-CN" b="1" dirty="0">
                <a:solidFill>
                  <a:srgbClr val="0D0D0D"/>
                </a:solidFill>
                <a:highlight>
                  <a:srgbClr val="FFFFFF"/>
                </a:highlight>
                <a:latin typeface="Söhne"/>
                <a:ea typeface="Söhne"/>
              </a:rPr>
              <a:t>ustomized</a:t>
            </a:r>
            <a:r>
              <a:rPr lang="en-US" altLang="en-US" b="1" dirty="0">
                <a:solidFill>
                  <a:srgbClr val="0D0D0D"/>
                </a:solidFill>
                <a:highlight>
                  <a:srgbClr val="FFFFFF"/>
                </a:highlight>
                <a:latin typeface="Söhne"/>
                <a:ea typeface="Söhne"/>
              </a:rPr>
              <a:t> Data Interface</a:t>
            </a:r>
            <a:endParaRPr dirty="0"/>
          </a:p>
        </p:txBody>
      </p:sp>
      <p:sp>
        <p:nvSpPr>
          <p:cNvPr id="3" name="内容占位符 2"/>
          <p:cNvSpPr>
            <a:spLocks noGrp="1"/>
          </p:cNvSpPr>
          <p:nvPr>
            <p:ph idx="1"/>
          </p:nvPr>
        </p:nvSpPr>
        <p:spPr>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dirty="0">
                <a:solidFill>
                  <a:srgbClr val="374151"/>
                </a:solidFill>
                <a:latin typeface="Söhne"/>
                <a:ea typeface="Söhne"/>
              </a:rPr>
              <a:t>NFT Data Dashboard</a:t>
            </a:r>
            <a:endParaRPr dirty="0"/>
          </a:p>
          <a:p>
            <a:pPr lvl="1" algn="l"/>
            <a:r>
              <a:rPr lang="en-US" altLang="en-US" dirty="0">
                <a:solidFill>
                  <a:srgbClr val="0D0D0D"/>
                </a:solidFill>
                <a:highlight>
                  <a:srgbClr val="FFFFFF"/>
                </a:highlight>
                <a:latin typeface="Söhne"/>
                <a:ea typeface="Söhne"/>
              </a:rPr>
              <a:t>All-in-One View</a:t>
            </a:r>
          </a:p>
          <a:p>
            <a:pPr lvl="1" algn="l"/>
            <a:r>
              <a:rPr lang="en-US" altLang="en-US" dirty="0">
                <a:solidFill>
                  <a:srgbClr val="0D0D0D"/>
                </a:solidFill>
                <a:highlight>
                  <a:srgbClr val="FFFFFF"/>
                </a:highlight>
                <a:latin typeface="Söhne"/>
                <a:ea typeface="Söhne"/>
              </a:rPr>
              <a:t>Rankings &amp; Trends</a:t>
            </a:r>
          </a:p>
          <a:p>
            <a:pPr lvl="1" algn="l"/>
            <a:r>
              <a:rPr lang="en-US" altLang="en-US" dirty="0">
                <a:solidFill>
                  <a:srgbClr val="0D0D0D"/>
                </a:solidFill>
                <a:highlight>
                  <a:srgbClr val="FFFFFF"/>
                </a:highlight>
                <a:latin typeface="Söhne"/>
                <a:ea typeface="Söhne"/>
              </a:rPr>
              <a:t>In-Depth Analytics</a:t>
            </a:r>
          </a:p>
        </p:txBody>
      </p:sp>
      <p:pic>
        <p:nvPicPr>
          <p:cNvPr id="5" name="图片 4"/>
          <p:cNvPicPr>
            <a:picLocks noChangeAspect="1"/>
          </p:cNvPicPr>
          <p:nvPr/>
        </p:nvPicPr>
        <p:blipFill>
          <a:blip r:embed="rId2"/>
          <a:stretch/>
        </p:blipFill>
        <p:spPr>
          <a:xfrm>
            <a:off x="5753100" y="1286967"/>
            <a:ext cx="4495800" cy="544244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normAutofit/>
          </a:bodyPr>
          <a:lstStyle/>
          <a:p>
            <a:r>
              <a:rPr lang="en-US" altLang="zh-CN" sz="3600" dirty="0"/>
              <a:t>Content</a:t>
            </a:r>
          </a:p>
        </p:txBody>
      </p:sp>
      <p:sp>
        <p:nvSpPr>
          <p:cNvPr id="3" name="内容占位符 2"/>
          <p:cNvSpPr>
            <a:spLocks noGrp="1"/>
          </p:cNvSpPr>
          <p:nvPr>
            <p:ph idx="4294967295"/>
          </p:nvPr>
        </p:nvSpPr>
        <p:spPr>
          <a:xfrm>
            <a:off x="177617" y="1976928"/>
            <a:ext cx="9288725" cy="4351338"/>
          </a:xfrm>
        </p:spPr>
        <p:txBody>
          <a:bodyPr>
            <a:normAutofit/>
          </a:bodyPr>
          <a:lstStyle/>
          <a:p>
            <a:r>
              <a:rPr lang="en-US" altLang="zh-CN" sz="2400" dirty="0"/>
              <a:t>Api Usage</a:t>
            </a:r>
          </a:p>
          <a:p>
            <a:r>
              <a:rPr lang="en-US" altLang="zh-CN" sz="2400" dirty="0"/>
              <a:t>How to collect data information</a:t>
            </a:r>
          </a:p>
          <a:p>
            <a:r>
              <a:rPr lang="en-US" altLang="zh-CN" sz="2400" dirty="0"/>
              <a:t>Data structure comparison</a:t>
            </a:r>
          </a:p>
          <a:p>
            <a:r>
              <a:rPr lang="en-US" altLang="zh-CN" sz="2400" dirty="0"/>
              <a:t>Result overview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l"/>
            <a:r>
              <a:rPr lang="en-US" altLang="en-US" b="1">
                <a:solidFill>
                  <a:srgbClr val="0D0D0D"/>
                </a:solidFill>
                <a:highlight>
                  <a:srgbClr val="FFFFFF"/>
                </a:highlight>
                <a:latin typeface="Söhne"/>
                <a:ea typeface="Söhne"/>
              </a:rPr>
              <a:t>C</a:t>
            </a:r>
            <a:r>
              <a:rPr lang="zh-CN" altLang="zh-CN" b="1">
                <a:solidFill>
                  <a:srgbClr val="0D0D0D"/>
                </a:solidFill>
                <a:highlight>
                  <a:srgbClr val="FFFFFF"/>
                </a:highlight>
                <a:latin typeface="Söhne"/>
                <a:ea typeface="Söhne"/>
              </a:rPr>
              <a:t>ustomized</a:t>
            </a:r>
            <a:r>
              <a:rPr lang="en-US" altLang="en-US" b="1">
                <a:solidFill>
                  <a:srgbClr val="0D0D0D"/>
                </a:solidFill>
                <a:highlight>
                  <a:srgbClr val="FFFFFF"/>
                </a:highlight>
                <a:latin typeface="Söhne"/>
                <a:ea typeface="Söhne"/>
              </a:rPr>
              <a:t> Data Interface</a:t>
            </a:r>
            <a:endParaRPr/>
          </a:p>
        </p:txBody>
      </p:sp>
      <p:sp>
        <p:nvSpPr>
          <p:cNvPr id="3" name="内容占位符 2"/>
          <p:cNvSpPr>
            <a:spLocks noGrp="1"/>
          </p:cNvSpPr>
          <p:nvPr>
            <p:ph idx="4294967295"/>
          </p:nvPr>
        </p:nvSpPr>
        <p:spPr>
          <a:xfrm>
            <a:off x="0" y="1825625"/>
            <a:ext cx="10515600" cy="4351338"/>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dirty="0">
                <a:solidFill>
                  <a:srgbClr val="374151"/>
                </a:solidFill>
                <a:latin typeface="Söhne"/>
                <a:ea typeface="Söhne"/>
              </a:rPr>
              <a:t>APIs for Pro</a:t>
            </a:r>
            <a:endParaRPr dirty="0"/>
          </a:p>
          <a:p>
            <a:pPr lvl="1">
              <a:lnSpc>
                <a:spcPct val="115000"/>
              </a:lnSpc>
            </a:pPr>
            <a:r>
              <a:rPr lang="en-US" altLang="en-US" sz="2000" dirty="0">
                <a:solidFill>
                  <a:srgbClr val="0D0D0D"/>
                </a:solidFill>
                <a:highlight>
                  <a:srgbClr val="FFFFFF"/>
                </a:highlight>
                <a:latin typeface="Söhne"/>
                <a:ea typeface="Söhne"/>
              </a:rPr>
              <a:t>Personalized API Keys</a:t>
            </a:r>
            <a:r>
              <a:rPr lang="en-US" altLang="en-US" sz="2000" dirty="0">
                <a:solidFill>
                  <a:srgbClr val="374151"/>
                </a:solidFill>
                <a:latin typeface="Söhne"/>
                <a:ea typeface="Söhne"/>
              </a:rPr>
              <a:t> </a:t>
            </a:r>
          </a:p>
          <a:p>
            <a:pPr lvl="1" algn="l"/>
            <a:r>
              <a:rPr lang="en-US" altLang="en-US" sz="2000" dirty="0">
                <a:solidFill>
                  <a:srgbClr val="0D0D0D"/>
                </a:solidFill>
                <a:highlight>
                  <a:srgbClr val="FFFFFF"/>
                </a:highlight>
                <a:latin typeface="Söhne"/>
                <a:ea typeface="Söhne"/>
              </a:rPr>
              <a:t>Seamless Integration</a:t>
            </a:r>
          </a:p>
        </p:txBody>
      </p:sp>
      <p:pic>
        <p:nvPicPr>
          <p:cNvPr id="5" name="图片 4"/>
          <p:cNvPicPr>
            <a:picLocks noChangeAspect="1"/>
          </p:cNvPicPr>
          <p:nvPr/>
        </p:nvPicPr>
        <p:blipFill>
          <a:blip r:embed="rId2"/>
          <a:stretch/>
        </p:blipFill>
        <p:spPr>
          <a:xfrm>
            <a:off x="4423316" y="1902452"/>
            <a:ext cx="7219068" cy="419768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ctr"/>
            <a:r>
              <a:rPr lang="en-US" altLang="en-US" b="1" dirty="0">
                <a:solidFill>
                  <a:srgbClr val="0D0D0D"/>
                </a:solidFill>
                <a:highlight>
                  <a:srgbClr val="FFFFFF"/>
                </a:highlight>
                <a:latin typeface="Söhne"/>
                <a:ea typeface="Söhne"/>
              </a:rPr>
              <a:t>C</a:t>
            </a:r>
            <a:r>
              <a:rPr lang="zh-CN" altLang="zh-CN" b="1" dirty="0">
                <a:solidFill>
                  <a:srgbClr val="0D0D0D"/>
                </a:solidFill>
                <a:highlight>
                  <a:srgbClr val="FFFFFF"/>
                </a:highlight>
                <a:latin typeface="Söhne"/>
                <a:ea typeface="Söhne"/>
              </a:rPr>
              <a:t>ustomized</a:t>
            </a:r>
            <a:r>
              <a:rPr lang="en-US" altLang="en-US" b="1" dirty="0">
                <a:solidFill>
                  <a:srgbClr val="0D0D0D"/>
                </a:solidFill>
                <a:highlight>
                  <a:srgbClr val="FFFFFF"/>
                </a:highlight>
                <a:latin typeface="Söhne"/>
                <a:ea typeface="Söhne"/>
              </a:rPr>
              <a:t> Data Interface</a:t>
            </a:r>
            <a:endParaRPr dirty="0"/>
          </a:p>
        </p:txBody>
      </p:sp>
      <p:sp>
        <p:nvSpPr>
          <p:cNvPr id="3" name="内容占位符 2"/>
          <p:cNvSpPr>
            <a:spLocks noGrp="1"/>
          </p:cNvSpPr>
          <p:nvPr>
            <p:ph idx="4294967295"/>
          </p:nvPr>
        </p:nvSpPr>
        <p:spPr>
          <a:xfrm>
            <a:off x="0" y="1825625"/>
            <a:ext cx="7761288" cy="635000"/>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dirty="0">
                <a:solidFill>
                  <a:srgbClr val="374151"/>
                </a:solidFill>
                <a:latin typeface="Söhne"/>
                <a:ea typeface="Söhne"/>
              </a:rPr>
              <a:t>APIs for Pro - A Step by Step G</a:t>
            </a:r>
            <a:r>
              <a:rPr lang="zh-CN" altLang="zh-CN" b="1" dirty="0">
                <a:solidFill>
                  <a:srgbClr val="374151"/>
                </a:solidFill>
                <a:latin typeface="Söhne"/>
                <a:ea typeface="Söhne"/>
              </a:rPr>
              <a:t>uide</a:t>
            </a:r>
            <a:endParaRPr dirty="0"/>
          </a:p>
        </p:txBody>
      </p:sp>
      <p:pic>
        <p:nvPicPr>
          <p:cNvPr id="5" name="图片 4"/>
          <p:cNvPicPr>
            <a:picLocks noChangeAspect="1"/>
          </p:cNvPicPr>
          <p:nvPr/>
        </p:nvPicPr>
        <p:blipFill>
          <a:blip r:embed="rId3"/>
          <a:srcRect b="27969"/>
          <a:stretch/>
        </p:blipFill>
        <p:spPr>
          <a:xfrm>
            <a:off x="1021493" y="2406316"/>
            <a:ext cx="2089266" cy="2513263"/>
          </a:xfrm>
          <a:prstGeom prst="rect">
            <a:avLst/>
          </a:prstGeom>
        </p:spPr>
      </p:pic>
      <p:sp>
        <p:nvSpPr>
          <p:cNvPr id="6" name="文本框 5"/>
          <p:cNvSpPr txBox="1"/>
          <p:nvPr/>
        </p:nvSpPr>
        <p:spPr>
          <a:xfrm>
            <a:off x="1229895" y="5494421"/>
            <a:ext cx="1275013"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1. Sign in</a:t>
            </a:r>
          </a:p>
        </p:txBody>
      </p:sp>
      <p:pic>
        <p:nvPicPr>
          <p:cNvPr id="7" name="图片 6"/>
          <p:cNvPicPr>
            <a:picLocks noChangeAspect="1"/>
          </p:cNvPicPr>
          <p:nvPr/>
        </p:nvPicPr>
        <p:blipFill>
          <a:blip r:embed="rId4"/>
          <a:stretch/>
        </p:blipFill>
        <p:spPr>
          <a:xfrm>
            <a:off x="3543154" y="2406316"/>
            <a:ext cx="4040006" cy="2446421"/>
          </a:xfrm>
          <a:prstGeom prst="rect">
            <a:avLst/>
          </a:prstGeom>
        </p:spPr>
      </p:pic>
      <p:sp>
        <p:nvSpPr>
          <p:cNvPr id="8" name="文本框 7"/>
          <p:cNvSpPr txBox="1"/>
          <p:nvPr/>
        </p:nvSpPr>
        <p:spPr>
          <a:xfrm>
            <a:off x="3543154" y="5494421"/>
            <a:ext cx="3714750" cy="8064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2. Enter the console and create your API key(keep it safe!)</a:t>
            </a:r>
          </a:p>
        </p:txBody>
      </p:sp>
      <p:pic>
        <p:nvPicPr>
          <p:cNvPr id="9" name="图片 8"/>
          <p:cNvPicPr>
            <a:picLocks noChangeAspect="1"/>
          </p:cNvPicPr>
          <p:nvPr/>
        </p:nvPicPr>
        <p:blipFill>
          <a:blip r:embed="rId5"/>
          <a:stretch/>
        </p:blipFill>
        <p:spPr>
          <a:xfrm>
            <a:off x="8015556" y="2406316"/>
            <a:ext cx="3750724" cy="2861958"/>
          </a:xfrm>
          <a:prstGeom prst="rect">
            <a:avLst/>
          </a:prstGeom>
        </p:spPr>
      </p:pic>
      <p:sp>
        <p:nvSpPr>
          <p:cNvPr id="10" name="文本框 9"/>
          <p:cNvSpPr txBox="1"/>
          <p:nvPr/>
        </p:nvSpPr>
        <p:spPr>
          <a:xfrm>
            <a:off x="8028930" y="5407263"/>
            <a:ext cx="3714750" cy="4508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3. Get cleaned NFT data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l"/>
            <a:r>
              <a:rPr lang="en-US" altLang="en-US" b="1">
                <a:solidFill>
                  <a:srgbClr val="0D0D0D"/>
                </a:solidFill>
                <a:highlight>
                  <a:srgbClr val="FFFFFF"/>
                </a:highlight>
                <a:latin typeface="Söhne"/>
                <a:ea typeface="Söhne"/>
              </a:rPr>
              <a:t>C</a:t>
            </a:r>
            <a:r>
              <a:rPr lang="zh-CN" altLang="zh-CN" b="1">
                <a:solidFill>
                  <a:srgbClr val="0D0D0D"/>
                </a:solidFill>
                <a:highlight>
                  <a:srgbClr val="FFFFFF"/>
                </a:highlight>
                <a:latin typeface="Söhne"/>
                <a:ea typeface="Söhne"/>
              </a:rPr>
              <a:t>ustomized</a:t>
            </a:r>
            <a:r>
              <a:rPr lang="en-US" altLang="en-US" b="1">
                <a:solidFill>
                  <a:srgbClr val="0D0D0D"/>
                </a:solidFill>
                <a:highlight>
                  <a:srgbClr val="FFFFFF"/>
                </a:highlight>
                <a:latin typeface="Söhne"/>
                <a:ea typeface="Söhne"/>
              </a:rPr>
              <a:t> Data Interface</a:t>
            </a:r>
            <a:endParaRPr/>
          </a:p>
        </p:txBody>
      </p:sp>
      <p:sp>
        <p:nvSpPr>
          <p:cNvPr id="3" name="内容占位符 2"/>
          <p:cNvSpPr>
            <a:spLocks noGrp="1"/>
          </p:cNvSpPr>
          <p:nvPr>
            <p:ph idx="4294967295"/>
          </p:nvPr>
        </p:nvSpPr>
        <p:spPr>
          <a:xfrm>
            <a:off x="0" y="1825625"/>
            <a:ext cx="7761288" cy="635000"/>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a:solidFill>
                  <a:srgbClr val="374151"/>
                </a:solidFill>
                <a:latin typeface="Söhne"/>
                <a:ea typeface="Söhne"/>
              </a:rPr>
              <a:t>APIs for Pro</a:t>
            </a:r>
            <a:endParaRPr/>
          </a:p>
        </p:txBody>
      </p:sp>
      <p:pic>
        <p:nvPicPr>
          <p:cNvPr id="5" name="图片 4"/>
          <p:cNvPicPr>
            <a:picLocks noChangeAspect="1"/>
          </p:cNvPicPr>
          <p:nvPr/>
        </p:nvPicPr>
        <p:blipFill>
          <a:blip r:embed="rId2"/>
          <a:stretch/>
        </p:blipFill>
        <p:spPr>
          <a:xfrm>
            <a:off x="838200" y="2505164"/>
            <a:ext cx="6787134" cy="4112205"/>
          </a:xfrm>
          <a:prstGeom prst="rect">
            <a:avLst/>
          </a:prstGeom>
        </p:spPr>
      </p:pic>
      <p:sp>
        <p:nvSpPr>
          <p:cNvPr id="6" name="文本框 5"/>
          <p:cNvSpPr txBox="1"/>
          <p:nvPr/>
        </p:nvSpPr>
        <p:spPr>
          <a:xfrm>
            <a:off x="8034943" y="2505164"/>
            <a:ext cx="3714750" cy="15176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20 Languages</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18 Mtetrics</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微软雅黑"/>
              <a:ea typeface="微软雅黑"/>
            </a:endParaRP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微软雅黑"/>
                <a:ea typeface="微软雅黑"/>
              </a:rPr>
              <a:t>Filtered, Cleand, Augmented.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ctr"/>
            <a:r>
              <a:rPr lang="en-US" altLang="en-US" b="1" dirty="0">
                <a:solidFill>
                  <a:srgbClr val="0D0D0D"/>
                </a:solidFill>
                <a:highlight>
                  <a:srgbClr val="FFFFFF"/>
                </a:highlight>
                <a:latin typeface="Söhne"/>
                <a:ea typeface="Söhne"/>
              </a:rPr>
              <a:t>C</a:t>
            </a:r>
            <a:r>
              <a:rPr lang="zh-CN" altLang="zh-CN" b="1" dirty="0">
                <a:solidFill>
                  <a:srgbClr val="0D0D0D"/>
                </a:solidFill>
                <a:highlight>
                  <a:srgbClr val="FFFFFF"/>
                </a:highlight>
                <a:latin typeface="Söhne"/>
                <a:ea typeface="Söhne"/>
              </a:rPr>
              <a:t>ustomized</a:t>
            </a:r>
            <a:r>
              <a:rPr lang="en-US" altLang="en-US" b="1" dirty="0">
                <a:solidFill>
                  <a:srgbClr val="0D0D0D"/>
                </a:solidFill>
                <a:highlight>
                  <a:srgbClr val="FFFFFF"/>
                </a:highlight>
                <a:latin typeface="Söhne"/>
                <a:ea typeface="Söhne"/>
              </a:rPr>
              <a:t> Data Interface</a:t>
            </a:r>
            <a:endParaRPr dirty="0"/>
          </a:p>
        </p:txBody>
      </p:sp>
      <p:sp>
        <p:nvSpPr>
          <p:cNvPr id="3" name="内容占位符 2"/>
          <p:cNvSpPr>
            <a:spLocks noGrp="1"/>
          </p:cNvSpPr>
          <p:nvPr>
            <p:ph idx="4294967295"/>
          </p:nvPr>
        </p:nvSpPr>
        <p:spPr>
          <a:xfrm>
            <a:off x="0" y="1825625"/>
            <a:ext cx="10515600" cy="4351338"/>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r>
              <a:rPr lang="en-US" altLang="en-US" b="1" dirty="0">
                <a:solidFill>
                  <a:srgbClr val="0D0D0D"/>
                </a:solidFill>
                <a:highlight>
                  <a:srgbClr val="FFFFFF"/>
                </a:highlight>
                <a:latin typeface="Söhne"/>
                <a:ea typeface="Söhne"/>
              </a:rPr>
              <a:t>In-depth Weekly NFT Report</a:t>
            </a:r>
            <a:endParaRPr dirty="0"/>
          </a:p>
          <a:p>
            <a:pPr lvl="1" algn="l"/>
            <a:r>
              <a:rPr lang="en-US" altLang="en-US" sz="2000" dirty="0">
                <a:solidFill>
                  <a:srgbClr val="0D0D0D"/>
                </a:solidFill>
                <a:highlight>
                  <a:srgbClr val="FFFFFF"/>
                </a:highlight>
                <a:latin typeface="Söhne"/>
                <a:ea typeface="Söhne"/>
              </a:rPr>
              <a:t>Comprehensive Market Overview</a:t>
            </a:r>
          </a:p>
          <a:p>
            <a:pPr lvl="1" algn="l"/>
            <a:r>
              <a:rPr lang="en-US" altLang="en-US" sz="2000" dirty="0">
                <a:solidFill>
                  <a:srgbClr val="0D0D0D"/>
                </a:solidFill>
                <a:highlight>
                  <a:srgbClr val="FFFFFF"/>
                </a:highlight>
                <a:latin typeface="Söhne"/>
                <a:ea typeface="Söhne"/>
              </a:rPr>
              <a:t>Actionable Insights</a:t>
            </a:r>
          </a:p>
          <a:p>
            <a:pPr lvl="1" algn="l"/>
            <a:r>
              <a:rPr lang="en-US" altLang="en-US" sz="2000" dirty="0">
                <a:solidFill>
                  <a:srgbClr val="0D0D0D"/>
                </a:solidFill>
                <a:highlight>
                  <a:srgbClr val="FFFFFF"/>
                </a:highlight>
                <a:latin typeface="Söhne"/>
                <a:ea typeface="Söhne"/>
              </a:rPr>
              <a:t>Stay Ahead</a:t>
            </a:r>
          </a:p>
          <a:p>
            <a:pPr lvl="1" algn="l"/>
            <a:r>
              <a:rPr lang="en-US" altLang="en-US" sz="2000" dirty="0">
                <a:solidFill>
                  <a:srgbClr val="0D0D0D"/>
                </a:solidFill>
                <a:highlight>
                  <a:srgbClr val="FFFFFF"/>
                </a:highlight>
                <a:latin typeface="Söhne"/>
                <a:ea typeface="Söhne"/>
              </a:rPr>
              <a:t>Ideal for Decision-Makers</a:t>
            </a:r>
          </a:p>
        </p:txBody>
      </p:sp>
      <p:pic>
        <p:nvPicPr>
          <p:cNvPr id="5" name="图片 4"/>
          <p:cNvPicPr>
            <a:picLocks noChangeAspect="1"/>
          </p:cNvPicPr>
          <p:nvPr/>
        </p:nvPicPr>
        <p:blipFill>
          <a:blip r:embed="rId2"/>
          <a:stretch/>
        </p:blipFill>
        <p:spPr>
          <a:xfrm>
            <a:off x="5907112" y="2088072"/>
            <a:ext cx="3125833" cy="4465052"/>
          </a:xfrm>
          <a:prstGeom prst="rect">
            <a:avLst/>
          </a:prstGeom>
        </p:spPr>
      </p:pic>
      <p:pic>
        <p:nvPicPr>
          <p:cNvPr id="6" name="图片 5"/>
          <p:cNvPicPr>
            <a:picLocks noChangeAspect="1"/>
          </p:cNvPicPr>
          <p:nvPr/>
        </p:nvPicPr>
        <p:blipFill>
          <a:blip r:embed="rId3"/>
          <a:stretch/>
        </p:blipFill>
        <p:spPr>
          <a:xfrm>
            <a:off x="8545319" y="2088072"/>
            <a:ext cx="2808481" cy="468884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lvl="0" algn="l"/>
            <a:r>
              <a:rPr lang="en-US" altLang="en-US" b="1" dirty="0">
                <a:solidFill>
                  <a:srgbClr val="0D0D0D"/>
                </a:solidFill>
                <a:highlight>
                  <a:srgbClr val="FFFFFF"/>
                </a:highlight>
                <a:latin typeface="Söhne"/>
                <a:ea typeface="Söhne"/>
              </a:rPr>
              <a:t>Outstanding Academic Contributions</a:t>
            </a:r>
            <a:endParaRPr dirty="0"/>
          </a:p>
        </p:txBody>
      </p:sp>
      <p:sp>
        <p:nvSpPr>
          <p:cNvPr id="3" name="内容占位符 2"/>
          <p:cNvSpPr>
            <a:spLocks noGrp="1"/>
          </p:cNvSpPr>
          <p:nvPr>
            <p:ph idx="4294967295"/>
          </p:nvPr>
        </p:nvSpPr>
        <p:spPr>
          <a:xfrm>
            <a:off x="0" y="1825625"/>
            <a:ext cx="10515600" cy="3130550"/>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dirty="0">
                <a:solidFill>
                  <a:srgbClr val="374151"/>
                </a:solidFill>
                <a:latin typeface="Söhne"/>
                <a:ea typeface="Söhne"/>
              </a:rPr>
              <a:t> </a:t>
            </a:r>
            <a:r>
              <a:rPr lang="en-US" altLang="en-US" b="1" dirty="0">
                <a:solidFill>
                  <a:srgbClr val="0D0D0D"/>
                </a:solidFill>
                <a:highlight>
                  <a:srgbClr val="FFFFFF"/>
                </a:highlight>
                <a:latin typeface="Söhne"/>
                <a:ea typeface="Söhne"/>
              </a:rPr>
              <a:t>Research Team &amp; Publications</a:t>
            </a:r>
            <a:endParaRPr dirty="0"/>
          </a:p>
          <a:p>
            <a:pPr lvl="1" algn="l"/>
            <a:r>
              <a:rPr lang="en-US" altLang="en-US" dirty="0">
                <a:solidFill>
                  <a:srgbClr val="0D0D0D"/>
                </a:solidFill>
                <a:highlight>
                  <a:srgbClr val="FFFFFF"/>
                </a:highlight>
                <a:latin typeface="Söhne"/>
                <a:ea typeface="Söhne"/>
              </a:rPr>
              <a:t>Our dataset, offering comprehensive and highly reliable NFT transaction data, is an invaluable resource for researchers. With clean and accurate data covering the majority of NFT transactions, it significantly streamlines academic research.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lvl="0" algn="l"/>
            <a:r>
              <a:rPr lang="en-US" altLang="en-US" b="1">
                <a:solidFill>
                  <a:srgbClr val="0D0D0D"/>
                </a:solidFill>
                <a:highlight>
                  <a:srgbClr val="FFFFFF"/>
                </a:highlight>
                <a:latin typeface="Söhne"/>
                <a:ea typeface="Söhne"/>
              </a:rPr>
              <a:t>Outstanding Academic Contributions</a:t>
            </a:r>
            <a:endParaRPr/>
          </a:p>
        </p:txBody>
      </p:sp>
      <p:sp>
        <p:nvSpPr>
          <p:cNvPr id="3" name="内容占位符 2"/>
          <p:cNvSpPr>
            <a:spLocks noGrp="1"/>
          </p:cNvSpPr>
          <p:nvPr>
            <p:ph idx="4294967295"/>
          </p:nvPr>
        </p:nvSpPr>
        <p:spPr>
          <a:xfrm>
            <a:off x="0" y="1825625"/>
            <a:ext cx="10515600" cy="4351338"/>
          </a:xfrm>
          <a:prstGeom prst="rect">
            <a:avLst/>
          </a:prstGeom>
        </p:spPr>
        <p:txBody>
          <a:bodyPr vert="horz" lIns="91440" tIns="45720" rIns="91440" bIns="45720">
            <a:normAutofit fontScale="92500" lnSpcReduction="20000"/>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a:solidFill>
                  <a:srgbClr val="374151"/>
                </a:solidFill>
                <a:latin typeface="Söhne"/>
                <a:ea typeface="Söhne"/>
              </a:rPr>
              <a:t> </a:t>
            </a:r>
            <a:r>
              <a:rPr lang="en-US" altLang="en-US" b="1">
                <a:solidFill>
                  <a:srgbClr val="0D0D0D"/>
                </a:solidFill>
                <a:highlight>
                  <a:srgbClr val="FFFFFF"/>
                </a:highlight>
                <a:latin typeface="Söhne"/>
                <a:ea typeface="Söhne"/>
              </a:rPr>
              <a:t>Educational Curriculum Collaboration</a:t>
            </a:r>
            <a:endParaRPr/>
          </a:p>
          <a:p>
            <a:pPr lvl="1">
              <a:lnSpc>
                <a:spcPct val="115000"/>
              </a:lnSpc>
            </a:pPr>
            <a:r>
              <a:rPr lang="en-US" altLang="en-US" b="1">
                <a:solidFill>
                  <a:srgbClr val="374151"/>
                </a:solidFill>
                <a:latin typeface="Söhne"/>
                <a:ea typeface="Söhne"/>
              </a:rPr>
              <a:t>For CS/Fintech: </a:t>
            </a:r>
          </a:p>
          <a:p>
            <a:pPr marL="1149858" lvl="1" indent="-342900" algn="l">
              <a:buFont typeface="Arial" charset="0"/>
              <a:buChar char="•"/>
            </a:pPr>
            <a:r>
              <a:rPr lang="en-US" altLang="en-US">
                <a:solidFill>
                  <a:srgbClr val="0D0D0D"/>
                </a:solidFill>
                <a:highlight>
                  <a:srgbClr val="FFFFFF"/>
                </a:highlight>
                <a:latin typeface="Söhne"/>
                <a:ea typeface="Söhne"/>
              </a:rPr>
              <a:t>Comprehensive blockchain technology theory</a:t>
            </a:r>
          </a:p>
          <a:p>
            <a:pPr marL="1149858" lvl="1" indent="-342900" algn="l">
              <a:buFont typeface="Arial" charset="0"/>
              <a:buChar char="•"/>
            </a:pPr>
            <a:r>
              <a:rPr lang="en-US" altLang="en-US">
                <a:solidFill>
                  <a:srgbClr val="0D0D0D"/>
                </a:solidFill>
                <a:highlight>
                  <a:srgbClr val="FFFFFF"/>
                </a:highlight>
                <a:latin typeface="Söhne"/>
                <a:ea typeface="Söhne"/>
              </a:rPr>
              <a:t>Smart contract development and DApp creation</a:t>
            </a:r>
          </a:p>
          <a:p>
            <a:pPr marL="1149858" lvl="1" indent="-342900" algn="l">
              <a:buFont typeface="Arial" charset="0"/>
              <a:buChar char="•"/>
            </a:pPr>
            <a:r>
              <a:rPr lang="en-US" altLang="en-US">
                <a:solidFill>
                  <a:srgbClr val="0D0D0D"/>
                </a:solidFill>
                <a:highlight>
                  <a:srgbClr val="FFFFFF"/>
                </a:highlight>
                <a:latin typeface="Söhne"/>
                <a:ea typeface="Söhne"/>
              </a:rPr>
              <a:t>Advanced blockchain/NFT data analysis</a:t>
            </a:r>
          </a:p>
          <a:p>
            <a:pPr marL="1149858" lvl="1" indent="-342900" algn="l">
              <a:buFont typeface="Arial" charset="0"/>
              <a:buChar char="•"/>
            </a:pPr>
            <a:r>
              <a:rPr lang="en-US" altLang="en-US">
                <a:solidFill>
                  <a:srgbClr val="0D0D0D"/>
                </a:solidFill>
                <a:highlight>
                  <a:srgbClr val="FFFFFF"/>
                </a:highlight>
                <a:latin typeface="Söhne"/>
                <a:ea typeface="Söhne"/>
              </a:rPr>
              <a:t>Computer vision for NFT image analysis and rarity assessment</a:t>
            </a:r>
          </a:p>
          <a:p>
            <a:pPr lvl="1">
              <a:lnSpc>
                <a:spcPct val="115000"/>
              </a:lnSpc>
            </a:pPr>
            <a:r>
              <a:rPr lang="en-US" altLang="en-US" b="1">
                <a:solidFill>
                  <a:srgbClr val="374151"/>
                </a:solidFill>
                <a:latin typeface="Söhne"/>
                <a:ea typeface="Söhne"/>
              </a:rPr>
              <a:t>For Finance/Business:</a:t>
            </a:r>
            <a:r>
              <a:rPr lang="en-US" altLang="en-US">
                <a:solidFill>
                  <a:srgbClr val="374151"/>
                </a:solidFill>
                <a:latin typeface="Söhne"/>
                <a:ea typeface="Söhne"/>
              </a:rPr>
              <a:t> </a:t>
            </a:r>
          </a:p>
          <a:p>
            <a:pPr marL="1149858" lvl="1" indent="-342900" algn="l">
              <a:buFont typeface="Arial" charset="0"/>
              <a:buChar char="•"/>
            </a:pPr>
            <a:r>
              <a:rPr lang="en-US" altLang="en-US">
                <a:solidFill>
                  <a:srgbClr val="0D0D0D"/>
                </a:solidFill>
                <a:highlight>
                  <a:srgbClr val="FFFFFF"/>
                </a:highlight>
                <a:latin typeface="Söhne"/>
                <a:ea typeface="Söhne"/>
              </a:rPr>
              <a:t>Fundamental blockchain theory</a:t>
            </a:r>
          </a:p>
          <a:p>
            <a:pPr marL="1149858" lvl="1" indent="-342900" algn="l">
              <a:buFont typeface="Arial" charset="0"/>
              <a:buChar char="•"/>
            </a:pPr>
            <a:r>
              <a:rPr lang="en-US" altLang="en-US">
                <a:solidFill>
                  <a:srgbClr val="0D0D0D"/>
                </a:solidFill>
                <a:highlight>
                  <a:srgbClr val="FFFFFF"/>
                </a:highlight>
                <a:latin typeface="Söhne"/>
                <a:ea typeface="Söhne"/>
              </a:rPr>
              <a:t>Practical blockchain applications</a:t>
            </a:r>
          </a:p>
          <a:p>
            <a:pPr marL="1149858" lvl="1" indent="-342900" algn="l">
              <a:buFont typeface="Arial" charset="0"/>
              <a:buChar char="•"/>
            </a:pPr>
            <a:r>
              <a:rPr lang="en-US" altLang="en-US">
                <a:solidFill>
                  <a:srgbClr val="0D0D0D"/>
                </a:solidFill>
                <a:highlight>
                  <a:srgbClr val="FFFFFF"/>
                </a:highlight>
                <a:latin typeface="Söhne"/>
                <a:ea typeface="Söhne"/>
              </a:rPr>
              <a:t>Blockchain/NFT data analysis from a financial perspective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a:lstStyle/>
          <a:p>
            <a:pPr lvl="0" algn="ctr">
              <a:lnSpc>
                <a:spcPct val="115000"/>
              </a:lnSpc>
            </a:pPr>
            <a:r>
              <a:rPr lang="en-US" altLang="en-US" dirty="0">
                <a:solidFill>
                  <a:srgbClr val="374151"/>
                </a:solidFill>
                <a:latin typeface="Söhne"/>
                <a:ea typeface="Söhne"/>
              </a:rPr>
              <a:t>Vision &amp; Mission</a:t>
            </a:r>
            <a:endParaRPr dirty="0"/>
          </a:p>
        </p:txBody>
      </p:sp>
      <p:sp>
        <p:nvSpPr>
          <p:cNvPr id="3" name="内容占位符 2"/>
          <p:cNvSpPr>
            <a:spLocks noGrp="1"/>
          </p:cNvSpPr>
          <p:nvPr>
            <p:ph idx="4294967295"/>
          </p:nvPr>
        </p:nvSpPr>
        <p:spPr>
          <a:xfrm>
            <a:off x="0" y="1825625"/>
            <a:ext cx="10515600" cy="4351338"/>
          </a:xfrm>
          <a:prstGeom prst="rect">
            <a:avLst/>
          </a:prstGeom>
        </p:spPr>
        <p:txBody>
          <a:bodyPr>
            <a:normAutofit/>
          </a:bodyPr>
          <a:lstStyle/>
          <a:p>
            <a:pPr lvl="0"/>
            <a:r>
              <a:rPr lang="en-US" altLang="en-US" sz="3200" dirty="0">
                <a:solidFill>
                  <a:srgbClr val="0D0D0D"/>
                </a:solidFill>
                <a:highlight>
                  <a:srgbClr val="FFFFFF"/>
                </a:highlight>
                <a:latin typeface="Söhne"/>
                <a:ea typeface="Söhne"/>
              </a:rPr>
              <a:t>Building Long-term Partnerships with Universities</a:t>
            </a:r>
            <a:endParaRPr sz="3200" dirty="0"/>
          </a:p>
          <a:p>
            <a:pPr lvl="0"/>
            <a:r>
              <a:rPr lang="en-US" altLang="en-US" sz="3200" dirty="0">
                <a:solidFill>
                  <a:srgbClr val="0D0D0D"/>
                </a:solidFill>
                <a:highlight>
                  <a:srgbClr val="FFFFFF"/>
                </a:highlight>
                <a:latin typeface="Söhne"/>
                <a:ea typeface="Söhne"/>
              </a:rPr>
              <a:t>Providing Comprehensive API Services for Institutions</a:t>
            </a:r>
          </a:p>
          <a:p>
            <a:pPr lvl="0"/>
            <a:r>
              <a:rPr lang="en-US" altLang="en-US" sz="3200" dirty="0">
                <a:solidFill>
                  <a:srgbClr val="0D0D0D"/>
                </a:solidFill>
                <a:highlight>
                  <a:srgbClr val="FFFFFF"/>
                </a:highlight>
                <a:latin typeface="Söhne"/>
                <a:ea typeface="Söhne"/>
              </a:rPr>
              <a:t>Contributing Cutting-Edge Databases to Academia</a:t>
            </a:r>
          </a:p>
          <a:p>
            <a:pPr lvl="0"/>
            <a:r>
              <a:rPr lang="en-US" altLang="en-US" sz="3200" dirty="0">
                <a:solidFill>
                  <a:srgbClr val="0D0D0D"/>
                </a:solidFill>
                <a:highlight>
                  <a:srgbClr val="FFFFFF"/>
                </a:highlight>
                <a:latin typeface="Söhne"/>
                <a:ea typeface="Söhne"/>
              </a:rPr>
              <a:t>Exchanging Knowledge and Resources with Schools</a:t>
            </a:r>
          </a:p>
          <a:p>
            <a:pPr lvl="0"/>
            <a:r>
              <a:rPr lang="en-US" altLang="en-US" sz="3200" dirty="0">
                <a:solidFill>
                  <a:srgbClr val="0D0D0D"/>
                </a:solidFill>
                <a:highlight>
                  <a:srgbClr val="FFFFFF"/>
                </a:highlight>
                <a:latin typeface="Söhne"/>
                <a:ea typeface="Söhne"/>
              </a:rPr>
              <a:t>Cultivating Blockchain Talent</a:t>
            </a:r>
          </a:p>
          <a:p>
            <a:pPr marL="0" lvl="0" indent="0">
              <a:buNone/>
            </a:pPr>
            <a:endParaRPr lang="en-US" altLang="en-US" dirty="0"/>
          </a:p>
          <a:p>
            <a:pPr lvl="0"/>
            <a:endParaRPr lang="en-US" altLang="en-US" dirty="0"/>
          </a:p>
          <a:p>
            <a:pPr lvl="0"/>
            <a:endParaRPr lang="en-US"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416" y="263471"/>
            <a:ext cx="10858500" cy="900112"/>
          </a:xfrm>
        </p:spPr>
        <p:txBody>
          <a:bodyPr>
            <a:normAutofit/>
          </a:bodyPr>
          <a:lstStyle/>
          <a:p>
            <a:r>
              <a:rPr lang="en-US" altLang="zh-CN" sz="4000" dirty="0"/>
              <a:t>NFT Data Extract Analysis</a:t>
            </a:r>
          </a:p>
        </p:txBody>
      </p:sp>
      <p:sp>
        <p:nvSpPr>
          <p:cNvPr id="5" name="标题 1">
            <a:extLst>
              <a:ext uri="{FF2B5EF4-FFF2-40B4-BE49-F238E27FC236}">
                <a16:creationId xmlns:a16="http://schemas.microsoft.com/office/drawing/2014/main" id="{1634B51D-CBC0-1A98-260C-7BBBD3EF4C36}"/>
              </a:ext>
            </a:extLst>
          </p:cNvPr>
          <p:cNvSpPr txBox="1">
            <a:spLocks/>
          </p:cNvSpPr>
          <p:nvPr/>
        </p:nvSpPr>
        <p:spPr>
          <a:xfrm>
            <a:off x="518416" y="1667627"/>
            <a:ext cx="7713743" cy="56692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ltLang="zh-CN" dirty="0"/>
              <a:t>Content</a:t>
            </a:r>
          </a:p>
        </p:txBody>
      </p:sp>
      <p:sp>
        <p:nvSpPr>
          <p:cNvPr id="7" name="内容占位符 2">
            <a:extLst>
              <a:ext uri="{FF2B5EF4-FFF2-40B4-BE49-F238E27FC236}">
                <a16:creationId xmlns:a16="http://schemas.microsoft.com/office/drawing/2014/main" id="{4D105FD9-232D-CB3E-0B8C-A5D942775053}"/>
              </a:ext>
            </a:extLst>
          </p:cNvPr>
          <p:cNvSpPr txBox="1">
            <a:spLocks/>
          </p:cNvSpPr>
          <p:nvPr/>
        </p:nvSpPr>
        <p:spPr>
          <a:xfrm>
            <a:off x="861316" y="249383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Block chain industry </a:t>
            </a:r>
          </a:p>
          <a:p>
            <a:pPr lvl="1"/>
            <a:r>
              <a:rPr lang="en-US" altLang="zh-CN" sz="2400" dirty="0"/>
              <a:t>Market vacancy</a:t>
            </a:r>
          </a:p>
          <a:p>
            <a:pPr lvl="1"/>
            <a:r>
              <a:rPr lang="en-US" altLang="zh-CN" sz="2400" dirty="0"/>
              <a:t>Bright prospect</a:t>
            </a:r>
          </a:p>
          <a:p>
            <a:r>
              <a:rPr lang="en-US" altLang="zh-CN" sz="2400" dirty="0"/>
              <a:t>course introduction and design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ADC5DC-02BD-D9E9-03FA-F8D59594C424}"/>
              </a:ext>
            </a:extLst>
          </p:cNvPr>
          <p:cNvSpPr>
            <a:spLocks noGrp="1"/>
          </p:cNvSpPr>
          <p:nvPr>
            <p:ph type="title"/>
          </p:nvPr>
        </p:nvSpPr>
        <p:spPr>
          <a:xfrm>
            <a:off x="521855" y="1091954"/>
            <a:ext cx="10761518" cy="369333"/>
          </a:xfrm>
        </p:spPr>
        <p:txBody>
          <a:bodyPr>
            <a:normAutofit fontScale="90000"/>
          </a:bodyPr>
          <a:lstStyle/>
          <a:p>
            <a:r>
              <a:rPr lang="en-US" altLang="zh-CN" dirty="0"/>
              <a:t>All TIME Blockchains by NFT Sales Volume</a:t>
            </a:r>
            <a:endParaRPr lang="zh-CN" altLang="en-US" dirty="0"/>
          </a:p>
        </p:txBody>
      </p:sp>
      <p:sp>
        <p:nvSpPr>
          <p:cNvPr id="5" name="文本框 4">
            <a:extLst>
              <a:ext uri="{FF2B5EF4-FFF2-40B4-BE49-F238E27FC236}">
                <a16:creationId xmlns:a16="http://schemas.microsoft.com/office/drawing/2014/main" id="{2AC0307D-6ED1-0610-90D7-3231852BBF5A}"/>
              </a:ext>
            </a:extLst>
          </p:cNvPr>
          <p:cNvSpPr txBox="1"/>
          <p:nvPr/>
        </p:nvSpPr>
        <p:spPr>
          <a:xfrm>
            <a:off x="759362" y="6275320"/>
            <a:ext cx="3671454" cy="369332"/>
          </a:xfrm>
          <a:prstGeom prst="rect">
            <a:avLst/>
          </a:prstGeom>
          <a:noFill/>
        </p:spPr>
        <p:txBody>
          <a:bodyPr wrap="square" rtlCol="0">
            <a:spAutoFit/>
          </a:bodyPr>
          <a:lstStyle/>
          <a:p>
            <a:r>
              <a:rPr lang="en-US" altLang="zh-CN" dirty="0" err="1"/>
              <a:t>Source:Cryptoslam</a:t>
            </a:r>
            <a:endParaRPr lang="zh-CN" altLang="en-US" dirty="0"/>
          </a:p>
        </p:txBody>
      </p:sp>
      <p:sp>
        <p:nvSpPr>
          <p:cNvPr id="7" name="文本框 6">
            <a:extLst>
              <a:ext uri="{FF2B5EF4-FFF2-40B4-BE49-F238E27FC236}">
                <a16:creationId xmlns:a16="http://schemas.microsoft.com/office/drawing/2014/main" id="{1446003E-0396-C7EF-9445-2218F8A1FF22}"/>
              </a:ext>
            </a:extLst>
          </p:cNvPr>
          <p:cNvSpPr txBox="1"/>
          <p:nvPr/>
        </p:nvSpPr>
        <p:spPr>
          <a:xfrm>
            <a:off x="604982" y="168624"/>
            <a:ext cx="4417291" cy="923330"/>
          </a:xfrm>
          <a:prstGeom prst="rect">
            <a:avLst/>
          </a:prstGeom>
          <a:noFill/>
        </p:spPr>
        <p:txBody>
          <a:bodyPr wrap="square" rtlCol="0">
            <a:spAutoFit/>
          </a:bodyPr>
          <a:lstStyle/>
          <a:p>
            <a:r>
              <a:rPr lang="en-US" altLang="zh-CN" sz="3600" b="1" dirty="0"/>
              <a:t>Bright prospect</a:t>
            </a:r>
          </a:p>
          <a:p>
            <a:endParaRPr lang="zh-CN" altLang="en-US" dirty="0"/>
          </a:p>
        </p:txBody>
      </p:sp>
      <p:pic>
        <p:nvPicPr>
          <p:cNvPr id="9" name="图片 8">
            <a:extLst>
              <a:ext uri="{FF2B5EF4-FFF2-40B4-BE49-F238E27FC236}">
                <a16:creationId xmlns:a16="http://schemas.microsoft.com/office/drawing/2014/main" id="{D0857931-27B0-2E85-D08C-32EF9600E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855" y="1471154"/>
            <a:ext cx="6995226" cy="4804166"/>
          </a:xfrm>
          <a:prstGeom prst="rect">
            <a:avLst/>
          </a:prstGeom>
        </p:spPr>
      </p:pic>
    </p:spTree>
    <p:extLst>
      <p:ext uri="{BB962C8B-B14F-4D97-AF65-F5344CB8AC3E}">
        <p14:creationId xmlns:p14="http://schemas.microsoft.com/office/powerpoint/2010/main" val="889768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C24181C-253C-FAB9-D7EA-6FCD622668F2}"/>
              </a:ext>
            </a:extLst>
          </p:cNvPr>
          <p:cNvSpPr>
            <a:spLocks noGrp="1"/>
          </p:cNvSpPr>
          <p:nvPr>
            <p:ph type="title"/>
          </p:nvPr>
        </p:nvSpPr>
        <p:spPr/>
        <p:txBody>
          <a:bodyPr/>
          <a:lstStyle/>
          <a:p>
            <a:r>
              <a:rPr lang="en-US" altLang="zh-CN" sz="2800" dirty="0"/>
              <a:t>Market vacancy</a:t>
            </a:r>
            <a:endParaRPr lang="zh-CN" altLang="en-US" dirty="0"/>
          </a:p>
        </p:txBody>
      </p:sp>
      <p:pic>
        <p:nvPicPr>
          <p:cNvPr id="8" name="图片 7">
            <a:extLst>
              <a:ext uri="{FF2B5EF4-FFF2-40B4-BE49-F238E27FC236}">
                <a16:creationId xmlns:a16="http://schemas.microsoft.com/office/drawing/2014/main" id="{152C5970-6CF4-F622-C5AD-09AC52790644}"/>
              </a:ext>
            </a:extLst>
          </p:cNvPr>
          <p:cNvPicPr>
            <a:picLocks noChangeAspect="1"/>
          </p:cNvPicPr>
          <p:nvPr/>
        </p:nvPicPr>
        <p:blipFill>
          <a:blip r:embed="rId3"/>
          <a:stretch>
            <a:fillRect/>
          </a:stretch>
        </p:blipFill>
        <p:spPr>
          <a:xfrm>
            <a:off x="577273" y="1214261"/>
            <a:ext cx="9095325" cy="5158150"/>
          </a:xfrm>
          <a:prstGeom prst="rect">
            <a:avLst/>
          </a:prstGeom>
        </p:spPr>
      </p:pic>
    </p:spTree>
    <p:extLst>
      <p:ext uri="{BB962C8B-B14F-4D97-AF65-F5344CB8AC3E}">
        <p14:creationId xmlns:p14="http://schemas.microsoft.com/office/powerpoint/2010/main" val="555657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4294967295"/>
          </p:nvPr>
        </p:nvSpPr>
        <p:spPr>
          <a:xfrm>
            <a:off x="8534400" y="6410325"/>
            <a:ext cx="3657600" cy="273050"/>
          </a:xfrm>
        </p:spPr>
        <p:txBody>
          <a:bodyPr/>
          <a:lstStyle/>
          <a:p>
            <a:fld id="{C8BB1146-E542-4D4E-B8E9-6919A11DDD48}" type="slidenum">
              <a:rPr lang="en-US" smtClean="0"/>
              <a:pPr/>
              <a:t>3</a:t>
            </a:fld>
            <a:endParaRPr lang="en-US"/>
          </a:p>
        </p:txBody>
      </p:sp>
      <p:sp>
        <p:nvSpPr>
          <p:cNvPr id="7" name="文本框 6">
            <a:extLst>
              <a:ext uri="{FF2B5EF4-FFF2-40B4-BE49-F238E27FC236}">
                <a16:creationId xmlns:a16="http://schemas.microsoft.com/office/drawing/2014/main" id="{110A9717-8DA4-7EFB-B560-D1064407ADC1}"/>
              </a:ext>
            </a:extLst>
          </p:cNvPr>
          <p:cNvSpPr txBox="1"/>
          <p:nvPr/>
        </p:nvSpPr>
        <p:spPr>
          <a:xfrm>
            <a:off x="772233" y="605044"/>
            <a:ext cx="9004300" cy="584775"/>
          </a:xfrm>
          <a:prstGeom prst="rect">
            <a:avLst/>
          </a:prstGeom>
          <a:noFill/>
        </p:spPr>
        <p:txBody>
          <a:bodyPr wrap="square" rtlCol="0">
            <a:spAutoFit/>
          </a:bodyPr>
          <a:lstStyle/>
          <a:p>
            <a:r>
              <a:rPr lang="en-US" altLang="zh-CN" sz="3200" b="1" dirty="0"/>
              <a:t>Hedera official document</a:t>
            </a:r>
          </a:p>
        </p:txBody>
      </p:sp>
      <p:pic>
        <p:nvPicPr>
          <p:cNvPr id="9" name="图片 8">
            <a:extLst>
              <a:ext uri="{FF2B5EF4-FFF2-40B4-BE49-F238E27FC236}">
                <a16:creationId xmlns:a16="http://schemas.microsoft.com/office/drawing/2014/main" id="{65026217-B0E8-EFD0-3787-1CD8F88992D1}"/>
              </a:ext>
            </a:extLst>
          </p:cNvPr>
          <p:cNvPicPr>
            <a:picLocks noChangeAspect="1"/>
          </p:cNvPicPr>
          <p:nvPr/>
        </p:nvPicPr>
        <p:blipFill>
          <a:blip r:embed="rId3"/>
          <a:stretch>
            <a:fillRect/>
          </a:stretch>
        </p:blipFill>
        <p:spPr>
          <a:xfrm>
            <a:off x="855194" y="1236254"/>
            <a:ext cx="10179004" cy="5548555"/>
          </a:xfrm>
          <a:prstGeom prst="rect">
            <a:avLst/>
          </a:prstGeom>
        </p:spPr>
      </p:pic>
    </p:spTree>
    <p:extLst>
      <p:ext uri="{BB962C8B-B14F-4D97-AF65-F5344CB8AC3E}">
        <p14:creationId xmlns:p14="http://schemas.microsoft.com/office/powerpoint/2010/main" val="1923330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5E8902C-3672-BBD4-F846-C1DF59075C70}"/>
              </a:ext>
            </a:extLst>
          </p:cNvPr>
          <p:cNvSpPr txBox="1"/>
          <p:nvPr/>
        </p:nvSpPr>
        <p:spPr>
          <a:xfrm>
            <a:off x="748147" y="618897"/>
            <a:ext cx="6096000" cy="646331"/>
          </a:xfrm>
          <a:prstGeom prst="rect">
            <a:avLst/>
          </a:prstGeom>
          <a:noFill/>
        </p:spPr>
        <p:txBody>
          <a:bodyPr wrap="square">
            <a:spAutoFit/>
          </a:bodyPr>
          <a:lstStyle/>
          <a:p>
            <a:r>
              <a:rPr lang="en-US" altLang="zh-CN" sz="3600" b="1" dirty="0"/>
              <a:t>Course</a:t>
            </a:r>
            <a:r>
              <a:rPr lang="en-US" altLang="zh-CN" sz="2800" b="1" dirty="0"/>
              <a:t> introduction and design</a:t>
            </a:r>
            <a:endParaRPr lang="zh-CN" altLang="en-US" sz="2800" b="1" dirty="0"/>
          </a:p>
        </p:txBody>
      </p:sp>
      <p:sp>
        <p:nvSpPr>
          <p:cNvPr id="4" name="文本框 3">
            <a:extLst>
              <a:ext uri="{FF2B5EF4-FFF2-40B4-BE49-F238E27FC236}">
                <a16:creationId xmlns:a16="http://schemas.microsoft.com/office/drawing/2014/main" id="{38368852-E8A1-A59D-08AE-5F2694878031}"/>
              </a:ext>
            </a:extLst>
          </p:cNvPr>
          <p:cNvSpPr txBox="1"/>
          <p:nvPr/>
        </p:nvSpPr>
        <p:spPr>
          <a:xfrm>
            <a:off x="803565" y="1938469"/>
            <a:ext cx="9490362" cy="2308324"/>
          </a:xfrm>
          <a:prstGeom prst="rect">
            <a:avLst/>
          </a:prstGeom>
          <a:noFill/>
        </p:spPr>
        <p:txBody>
          <a:bodyPr wrap="square" rtlCol="0">
            <a:spAutoFit/>
          </a:bodyPr>
          <a:lstStyle/>
          <a:p>
            <a:r>
              <a:rPr lang="en-US" altLang="zh-CN" sz="2800" dirty="0"/>
              <a:t>1.Base knowledge of block chain</a:t>
            </a:r>
          </a:p>
          <a:p>
            <a:r>
              <a:rPr lang="en-US" altLang="zh-CN" sz="2800" dirty="0"/>
              <a:t>2.NFT Cultural and commercial value</a:t>
            </a:r>
          </a:p>
          <a:p>
            <a:r>
              <a:rPr lang="en-US" altLang="zh-CN" sz="2800" dirty="0"/>
              <a:t>3.NFT data analysis methods</a:t>
            </a:r>
          </a:p>
          <a:p>
            <a:r>
              <a:rPr lang="en-US" altLang="zh-CN" sz="2800" dirty="0"/>
              <a:t>4.</a:t>
            </a:r>
            <a:r>
              <a:rPr lang="en-US" altLang="zh-CN" sz="3200" b="0" i="0" dirty="0">
                <a:solidFill>
                  <a:srgbClr val="101214"/>
                </a:solidFill>
                <a:effectLst/>
                <a:highlight>
                  <a:srgbClr val="FFFFFF"/>
                </a:highlight>
                <a:latin typeface="PingFang SC"/>
              </a:rPr>
              <a:t>NFT data storage and parsing</a:t>
            </a:r>
            <a:endParaRPr lang="en-US" altLang="zh-CN" sz="3200" dirty="0"/>
          </a:p>
          <a:p>
            <a:r>
              <a:rPr lang="en-US" altLang="zh-CN" sz="2800" dirty="0"/>
              <a:t>5.</a:t>
            </a:r>
            <a:r>
              <a:rPr lang="en-US" altLang="zh-CN" sz="2800" b="0" i="0" dirty="0">
                <a:solidFill>
                  <a:srgbClr val="101214"/>
                </a:solidFill>
                <a:effectLst/>
                <a:highlight>
                  <a:srgbClr val="FFFFFF"/>
                </a:highlight>
                <a:latin typeface="PingFang SC"/>
              </a:rPr>
              <a:t>NFT</a:t>
            </a:r>
            <a:r>
              <a:rPr lang="en-US" altLang="zh-CN" sz="2800" dirty="0"/>
              <a:t> financial indicators</a:t>
            </a:r>
            <a:endParaRPr lang="zh-CN" altLang="en-US" sz="2800" dirty="0"/>
          </a:p>
        </p:txBody>
      </p:sp>
    </p:spTree>
    <p:extLst>
      <p:ext uri="{BB962C8B-B14F-4D97-AF65-F5344CB8AC3E}">
        <p14:creationId xmlns:p14="http://schemas.microsoft.com/office/powerpoint/2010/main" val="2467019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altLang="zh-CN" dirty="0"/>
              <a:t>REST API USAGE</a:t>
            </a:r>
            <a:endParaRPr lang="en-US" dirty="0"/>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4</a:t>
            </a:fld>
            <a:endParaRPr lang="en-US"/>
          </a:p>
        </p:txBody>
      </p:sp>
      <p:sp>
        <p:nvSpPr>
          <p:cNvPr id="7" name="文本框 6">
            <a:extLst>
              <a:ext uri="{FF2B5EF4-FFF2-40B4-BE49-F238E27FC236}">
                <a16:creationId xmlns:a16="http://schemas.microsoft.com/office/drawing/2014/main" id="{110A9717-8DA4-7EFB-B560-D1064407ADC1}"/>
              </a:ext>
            </a:extLst>
          </p:cNvPr>
          <p:cNvSpPr txBox="1"/>
          <p:nvPr/>
        </p:nvSpPr>
        <p:spPr>
          <a:xfrm>
            <a:off x="660400" y="1797050"/>
            <a:ext cx="9026525" cy="646331"/>
          </a:xfrm>
          <a:prstGeom prst="rect">
            <a:avLst/>
          </a:prstGeom>
          <a:noFill/>
        </p:spPr>
        <p:txBody>
          <a:bodyPr wrap="square" rtlCol="0">
            <a:spAutoFit/>
          </a:bodyPr>
          <a:lstStyle/>
          <a:p>
            <a:r>
              <a:rPr lang="en-US" altLang="zh-CN" b="0" i="0" dirty="0">
                <a:effectLst/>
                <a:latin typeface="__Roboto_053b0a"/>
              </a:rPr>
              <a:t>To make a request, use the </a:t>
            </a:r>
            <a:r>
              <a:rPr lang="en-US" altLang="zh-CN" b="0" i="0" dirty="0">
                <a:effectLst/>
                <a:latin typeface="+mn-ea"/>
              </a:rPr>
              <a:t>network</a:t>
            </a:r>
            <a:r>
              <a:rPr lang="en-US" altLang="zh-CN" b="0" i="0" dirty="0">
                <a:effectLst/>
                <a:latin typeface="__Roboto_053b0a"/>
              </a:rPr>
              <a:t> endpoint and the REST API of choice. For example, to get a list of account entity on </a:t>
            </a:r>
            <a:r>
              <a:rPr lang="en-US" altLang="zh-CN" b="0" i="0" dirty="0" err="1">
                <a:effectLst/>
                <a:latin typeface="__Roboto_053b0a"/>
              </a:rPr>
              <a:t>mainnet</a:t>
            </a:r>
            <a:r>
              <a:rPr lang="en-US" altLang="zh-CN" b="0" i="0" dirty="0">
                <a:effectLst/>
                <a:latin typeface="__Roboto_053b0a"/>
              </a:rPr>
              <a:t> you would make the following request</a:t>
            </a:r>
            <a:endParaRPr lang="en-US" altLang="zh-CN" dirty="0"/>
          </a:p>
        </p:txBody>
      </p:sp>
      <p:pic>
        <p:nvPicPr>
          <p:cNvPr id="5" name="图片 4">
            <a:extLst>
              <a:ext uri="{FF2B5EF4-FFF2-40B4-BE49-F238E27FC236}">
                <a16:creationId xmlns:a16="http://schemas.microsoft.com/office/drawing/2014/main" id="{AC1FB1A0-F2C7-3923-23DB-D331D4DA0B58}"/>
              </a:ext>
            </a:extLst>
          </p:cNvPr>
          <p:cNvPicPr>
            <a:picLocks noChangeAspect="1"/>
          </p:cNvPicPr>
          <p:nvPr/>
        </p:nvPicPr>
        <p:blipFill>
          <a:blip r:embed="rId3"/>
          <a:stretch>
            <a:fillRect/>
          </a:stretch>
        </p:blipFill>
        <p:spPr>
          <a:xfrm>
            <a:off x="813359" y="2632347"/>
            <a:ext cx="5488766" cy="2925919"/>
          </a:xfrm>
          <a:prstGeom prst="rect">
            <a:avLst/>
          </a:prstGeom>
        </p:spPr>
      </p:pic>
      <p:pic>
        <p:nvPicPr>
          <p:cNvPr id="8" name="图片 7">
            <a:extLst>
              <a:ext uri="{FF2B5EF4-FFF2-40B4-BE49-F238E27FC236}">
                <a16:creationId xmlns:a16="http://schemas.microsoft.com/office/drawing/2014/main" id="{B9195DAE-1F2A-E276-C034-37E52CEDDDF1}"/>
              </a:ext>
            </a:extLst>
          </p:cNvPr>
          <p:cNvPicPr>
            <a:picLocks noChangeAspect="1"/>
          </p:cNvPicPr>
          <p:nvPr/>
        </p:nvPicPr>
        <p:blipFill>
          <a:blip r:embed="rId4"/>
          <a:stretch>
            <a:fillRect/>
          </a:stretch>
        </p:blipFill>
        <p:spPr>
          <a:xfrm>
            <a:off x="6622875" y="2797613"/>
            <a:ext cx="5111926" cy="2625725"/>
          </a:xfrm>
          <a:prstGeom prst="rect">
            <a:avLst/>
          </a:prstGeom>
        </p:spPr>
      </p:pic>
      <p:sp>
        <p:nvSpPr>
          <p:cNvPr id="9" name="文本框 8">
            <a:extLst>
              <a:ext uri="{FF2B5EF4-FFF2-40B4-BE49-F238E27FC236}">
                <a16:creationId xmlns:a16="http://schemas.microsoft.com/office/drawing/2014/main" id="{D7BDD6A9-CD8B-63BE-9358-3BB854ABD213}"/>
              </a:ext>
            </a:extLst>
          </p:cNvPr>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1. b</a:t>
            </a:r>
            <a:r>
              <a:rPr lang="en-US" altLang="en-US" dirty="0" err="1">
                <a:solidFill>
                  <a:srgbClr val="000000"/>
                </a:solidFill>
                <a:latin typeface="微软雅黑"/>
                <a:ea typeface="微软雅黑"/>
              </a:rPr>
              <a:t>ase</a:t>
            </a:r>
            <a:r>
              <a:rPr lang="en-US" altLang="en-US" dirty="0">
                <a:solidFill>
                  <a:srgbClr val="000000"/>
                </a:solidFill>
                <a:latin typeface="微软雅黑"/>
                <a:ea typeface="微软雅黑"/>
              </a:rPr>
              <a:t> </a:t>
            </a:r>
            <a:r>
              <a:rPr lang="en-US" altLang="en-US" dirty="0" err="1">
                <a:solidFill>
                  <a:srgbClr val="000000"/>
                </a:solidFill>
                <a:latin typeface="微软雅黑"/>
                <a:ea typeface="微软雅黑"/>
              </a:rPr>
              <a:t>url</a:t>
            </a:r>
            <a:r>
              <a:rPr kumimoji="0" lang="en-US" altLang="en-US" sz="1800" b="0" i="0" u="none" strike="noStrike" kern="1200" cap="none" spc="0" normalizeH="0" baseline="0" noProof="0" dirty="0">
                <a:ln>
                  <a:noFill/>
                </a:ln>
                <a:solidFill>
                  <a:srgbClr val="000000"/>
                </a:solidFill>
                <a:effectLst/>
                <a:uLnTx/>
                <a:uFillTx/>
                <a:latin typeface="微软雅黑"/>
                <a:ea typeface="微软雅黑"/>
              </a:rPr>
              <a:t> </a:t>
            </a:r>
          </a:p>
        </p:txBody>
      </p:sp>
      <p:sp>
        <p:nvSpPr>
          <p:cNvPr id="10" name="文本框 9">
            <a:extLst>
              <a:ext uri="{FF2B5EF4-FFF2-40B4-BE49-F238E27FC236}">
                <a16:creationId xmlns:a16="http://schemas.microsoft.com/office/drawing/2014/main" id="{B5871DA7-1146-5322-A5D4-7D99DD195987}"/>
              </a:ext>
            </a:extLst>
          </p:cNvPr>
          <p:cNvSpPr txBox="1"/>
          <p:nvPr/>
        </p:nvSpPr>
        <p:spPr>
          <a:xfrm>
            <a:off x="7973595" y="6000835"/>
            <a:ext cx="1275013"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2. </a:t>
            </a:r>
            <a:r>
              <a:rPr kumimoji="0" lang="en-US" altLang="zh-CN" sz="1800" b="0" i="0" u="none" strike="noStrike" kern="1200" cap="none" spc="0" normalizeH="0" baseline="0" noProof="0" dirty="0">
                <a:ln>
                  <a:noFill/>
                </a:ln>
                <a:solidFill>
                  <a:srgbClr val="000000"/>
                </a:solidFill>
                <a:effectLst/>
                <a:uLnTx/>
                <a:uFillTx/>
                <a:latin typeface="微软雅黑"/>
                <a:ea typeface="微软雅黑"/>
              </a:rPr>
              <a:t>Sub </a:t>
            </a:r>
            <a:r>
              <a:rPr kumimoji="0" lang="en-US" altLang="zh-CN" sz="1800" b="0" i="0" u="none" strike="noStrike" kern="1200" cap="none" spc="0" normalizeH="0" baseline="0" noProof="0" dirty="0" err="1">
                <a:ln>
                  <a:noFill/>
                </a:ln>
                <a:solidFill>
                  <a:srgbClr val="000000"/>
                </a:solidFill>
                <a:effectLst/>
                <a:uLnTx/>
                <a:uFillTx/>
                <a:latin typeface="微软雅黑"/>
                <a:ea typeface="微软雅黑"/>
              </a:rPr>
              <a:t>url</a:t>
            </a: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Tree>
    <p:extLst>
      <p:ext uri="{BB962C8B-B14F-4D97-AF65-F5344CB8AC3E}">
        <p14:creationId xmlns:p14="http://schemas.microsoft.com/office/powerpoint/2010/main" val="1373566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altLang="zh-CN" dirty="0"/>
              <a:t>Data Acquisition Solution </a:t>
            </a:r>
            <a:endParaRPr lang="en-US" dirty="0"/>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5</a:t>
            </a:fld>
            <a:endParaRPr lang="en-US"/>
          </a:p>
        </p:txBody>
      </p:sp>
      <p:sp>
        <p:nvSpPr>
          <p:cNvPr id="9" name="文本框 8">
            <a:extLst>
              <a:ext uri="{FF2B5EF4-FFF2-40B4-BE49-F238E27FC236}">
                <a16:creationId xmlns:a16="http://schemas.microsoft.com/office/drawing/2014/main" id="{D7BDD6A9-CD8B-63BE-9358-3BB854ABD213}"/>
              </a:ext>
            </a:extLst>
          </p:cNvPr>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pic>
        <p:nvPicPr>
          <p:cNvPr id="5" name="图片 4">
            <a:extLst>
              <a:ext uri="{FF2B5EF4-FFF2-40B4-BE49-F238E27FC236}">
                <a16:creationId xmlns:a16="http://schemas.microsoft.com/office/drawing/2014/main" id="{92FDDDEB-FFC2-9110-021F-BB75E1968BF0}"/>
              </a:ext>
            </a:extLst>
          </p:cNvPr>
          <p:cNvPicPr>
            <a:picLocks noChangeAspect="1"/>
          </p:cNvPicPr>
          <p:nvPr/>
        </p:nvPicPr>
        <p:blipFill>
          <a:blip r:embed="rId3"/>
          <a:stretch>
            <a:fillRect/>
          </a:stretch>
        </p:blipFill>
        <p:spPr>
          <a:xfrm>
            <a:off x="660400" y="1644994"/>
            <a:ext cx="8430266" cy="5039016"/>
          </a:xfrm>
          <a:prstGeom prst="rect">
            <a:avLst/>
          </a:prstGeom>
        </p:spPr>
      </p:pic>
      <p:sp>
        <p:nvSpPr>
          <p:cNvPr id="4" name="文本框 3">
            <a:extLst>
              <a:ext uri="{FF2B5EF4-FFF2-40B4-BE49-F238E27FC236}">
                <a16:creationId xmlns:a16="http://schemas.microsoft.com/office/drawing/2014/main" id="{9B14163D-C681-DCE1-D7CF-267F134282C7}"/>
              </a:ext>
            </a:extLst>
          </p:cNvPr>
          <p:cNvSpPr txBox="1"/>
          <p:nvPr/>
        </p:nvSpPr>
        <p:spPr>
          <a:xfrm>
            <a:off x="735164" y="1275662"/>
            <a:ext cx="3988191" cy="369332"/>
          </a:xfrm>
          <a:prstGeom prst="rect">
            <a:avLst/>
          </a:prstGeom>
          <a:noFill/>
        </p:spPr>
        <p:txBody>
          <a:bodyPr wrap="square" rtlCol="0">
            <a:spAutoFit/>
          </a:bodyPr>
          <a:lstStyle/>
          <a:p>
            <a:r>
              <a:rPr lang="en-US" altLang="zh-CN" b="0" i="0" dirty="0">
                <a:effectLst/>
                <a:latin typeface="__IBM_Plex_Mono_eec3d6"/>
              </a:rPr>
              <a:t>/</a:t>
            </a:r>
            <a:r>
              <a:rPr lang="en-US" altLang="zh-CN" b="0" i="0" dirty="0" err="1">
                <a:effectLst/>
                <a:latin typeface="__IBM_Plex_Mono_eec3d6"/>
              </a:rPr>
              <a:t>api</a:t>
            </a:r>
            <a:r>
              <a:rPr lang="en-US" altLang="zh-CN" b="0" i="0" dirty="0">
                <a:effectLst/>
                <a:latin typeface="__IBM_Plex_Mono_eec3d6"/>
              </a:rPr>
              <a:t>/v1/tokens</a:t>
            </a:r>
            <a:endParaRPr lang="zh-CN" altLang="en-US" dirty="0"/>
          </a:p>
        </p:txBody>
      </p:sp>
    </p:spTree>
    <p:extLst>
      <p:ext uri="{BB962C8B-B14F-4D97-AF65-F5344CB8AC3E}">
        <p14:creationId xmlns:p14="http://schemas.microsoft.com/office/powerpoint/2010/main" val="1811901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altLang="zh-CN" dirty="0"/>
              <a:t>Data Acquisition Solution</a:t>
            </a:r>
            <a:endParaRPr lang="en-US" dirty="0"/>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6</a:t>
            </a:fld>
            <a:endParaRPr lang="en-US"/>
          </a:p>
        </p:txBody>
      </p:sp>
      <p:sp>
        <p:nvSpPr>
          <p:cNvPr id="9" name="文本框 8">
            <a:extLst>
              <a:ext uri="{FF2B5EF4-FFF2-40B4-BE49-F238E27FC236}">
                <a16:creationId xmlns:a16="http://schemas.microsoft.com/office/drawing/2014/main" id="{D7BDD6A9-CD8B-63BE-9358-3BB854ABD213}"/>
              </a:ext>
            </a:extLst>
          </p:cNvPr>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pic>
        <p:nvPicPr>
          <p:cNvPr id="8" name="图片 7">
            <a:extLst>
              <a:ext uri="{FF2B5EF4-FFF2-40B4-BE49-F238E27FC236}">
                <a16:creationId xmlns:a16="http://schemas.microsoft.com/office/drawing/2014/main" id="{26F89361-0DA7-618D-2289-E252B399E5A5}"/>
              </a:ext>
            </a:extLst>
          </p:cNvPr>
          <p:cNvPicPr>
            <a:picLocks noChangeAspect="1"/>
          </p:cNvPicPr>
          <p:nvPr/>
        </p:nvPicPr>
        <p:blipFill>
          <a:blip r:embed="rId3"/>
          <a:stretch>
            <a:fillRect/>
          </a:stretch>
        </p:blipFill>
        <p:spPr>
          <a:xfrm>
            <a:off x="171039" y="1806536"/>
            <a:ext cx="9708791" cy="4653846"/>
          </a:xfrm>
          <a:prstGeom prst="rect">
            <a:avLst/>
          </a:prstGeom>
        </p:spPr>
      </p:pic>
      <p:sp>
        <p:nvSpPr>
          <p:cNvPr id="10" name="文本框 9">
            <a:extLst>
              <a:ext uri="{FF2B5EF4-FFF2-40B4-BE49-F238E27FC236}">
                <a16:creationId xmlns:a16="http://schemas.microsoft.com/office/drawing/2014/main" id="{50E5F39A-6013-C833-7F16-5040F261AE36}"/>
              </a:ext>
            </a:extLst>
          </p:cNvPr>
          <p:cNvSpPr txBox="1"/>
          <p:nvPr/>
        </p:nvSpPr>
        <p:spPr>
          <a:xfrm>
            <a:off x="171039" y="1327900"/>
            <a:ext cx="5506135" cy="369332"/>
          </a:xfrm>
          <a:prstGeom prst="rect">
            <a:avLst/>
          </a:prstGeom>
          <a:noFill/>
        </p:spPr>
        <p:txBody>
          <a:bodyPr wrap="square" rtlCol="0">
            <a:spAutoFit/>
          </a:bodyPr>
          <a:lstStyle/>
          <a:p>
            <a:r>
              <a:rPr lang="en-US" altLang="zh-CN" b="0" i="0" dirty="0">
                <a:effectLst/>
                <a:latin typeface="__IBM_Plex_Mono_eec3d6"/>
              </a:rPr>
              <a:t>/</a:t>
            </a:r>
            <a:r>
              <a:rPr lang="en-US" altLang="zh-CN" b="0" i="0" dirty="0" err="1">
                <a:effectLst/>
                <a:latin typeface="__IBM_Plex_Mono_eec3d6"/>
              </a:rPr>
              <a:t>api</a:t>
            </a:r>
            <a:r>
              <a:rPr lang="en-US" altLang="zh-CN" b="0" i="0" dirty="0">
                <a:effectLst/>
                <a:latin typeface="__IBM_Plex_Mono_eec3d6"/>
              </a:rPr>
              <a:t>/v1/tokens/{</a:t>
            </a:r>
            <a:r>
              <a:rPr lang="en-US" altLang="zh-CN" b="0" i="0" dirty="0" err="1">
                <a:effectLst/>
                <a:latin typeface="__IBM_Plex_Mono_eec3d6"/>
              </a:rPr>
              <a:t>tokenId</a:t>
            </a:r>
            <a:r>
              <a:rPr lang="en-US" altLang="zh-CN" b="0" i="0" dirty="0">
                <a:effectLst/>
                <a:latin typeface="__IBM_Plex_Mono_eec3d6"/>
              </a:rPr>
              <a:t>}/</a:t>
            </a:r>
            <a:r>
              <a:rPr lang="en-US" altLang="zh-CN" b="0" i="0" dirty="0" err="1">
                <a:effectLst/>
                <a:latin typeface="__IBM_Plex_Mono_eec3d6"/>
              </a:rPr>
              <a:t>nfts</a:t>
            </a:r>
            <a:endParaRPr lang="zh-CN" altLang="en-US" dirty="0"/>
          </a:p>
        </p:txBody>
      </p:sp>
    </p:spTree>
    <p:extLst>
      <p:ext uri="{BB962C8B-B14F-4D97-AF65-F5344CB8AC3E}">
        <p14:creationId xmlns:p14="http://schemas.microsoft.com/office/powerpoint/2010/main" val="2579354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altLang="zh-CN" dirty="0"/>
              <a:t>Data Acquisition Solution</a:t>
            </a:r>
            <a:endParaRPr lang="en-US" dirty="0"/>
          </a:p>
        </p:txBody>
      </p:sp>
      <p:sp>
        <p:nvSpPr>
          <p:cNvPr id="9" name="文本框 8">
            <a:extLst>
              <a:ext uri="{FF2B5EF4-FFF2-40B4-BE49-F238E27FC236}">
                <a16:creationId xmlns:a16="http://schemas.microsoft.com/office/drawing/2014/main" id="{D7BDD6A9-CD8B-63BE-9358-3BB854ABD213}"/>
              </a:ext>
            </a:extLst>
          </p:cNvPr>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8"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7</a:t>
            </a:fld>
            <a:endParaRPr lang="en-US"/>
          </a:p>
        </p:txBody>
      </p:sp>
      <p:sp>
        <p:nvSpPr>
          <p:cNvPr id="10" name="Slide Number Placeholder 2">
            <a:extLst>
              <a:ext uri="{FF2B5EF4-FFF2-40B4-BE49-F238E27FC236}">
                <a16:creationId xmlns:a16="http://schemas.microsoft.com/office/drawing/2014/main" id="{26CBB553-3A30-3E7D-63D1-B83CF92882D5}"/>
              </a:ext>
            </a:extLst>
          </p:cNvPr>
          <p:cNvSpPr txBox="1">
            <a:spLocks/>
          </p:cNvSpPr>
          <p:nvPr/>
        </p:nvSpPr>
        <p:spPr>
          <a:xfrm>
            <a:off x="452315" y="1345123"/>
            <a:ext cx="6539328" cy="274320"/>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800" b="0" i="0" dirty="0">
                <a:effectLst/>
                <a:latin typeface="__IBM_Plex_Mono_eec3d6"/>
              </a:rPr>
              <a:t>/</a:t>
            </a:r>
            <a:r>
              <a:rPr lang="en-US" altLang="zh-CN" sz="1800" b="0" i="0" dirty="0" err="1">
                <a:effectLst/>
                <a:latin typeface="__IBM_Plex_Mono_eec3d6"/>
              </a:rPr>
              <a:t>api</a:t>
            </a:r>
            <a:r>
              <a:rPr lang="en-US" altLang="zh-CN" sz="1800" b="0" i="0" dirty="0">
                <a:effectLst/>
                <a:latin typeface="__IBM_Plex_Mono_eec3d6"/>
              </a:rPr>
              <a:t>/v1/tokens/{</a:t>
            </a:r>
            <a:r>
              <a:rPr lang="en-US" altLang="zh-CN" sz="1800" b="0" i="0" dirty="0" err="1">
                <a:effectLst/>
                <a:latin typeface="__IBM_Plex_Mono_eec3d6"/>
              </a:rPr>
              <a:t>tokenId</a:t>
            </a:r>
            <a:r>
              <a:rPr lang="en-US" altLang="zh-CN" sz="1800" b="0" i="0" dirty="0">
                <a:effectLst/>
                <a:latin typeface="__IBM_Plex_Mono_eec3d6"/>
              </a:rPr>
              <a:t>}/</a:t>
            </a:r>
            <a:r>
              <a:rPr lang="en-US" altLang="zh-CN" sz="1800" b="0" i="0" dirty="0" err="1">
                <a:effectLst/>
                <a:latin typeface="__IBM_Plex_Mono_eec3d6"/>
              </a:rPr>
              <a:t>nfts</a:t>
            </a:r>
            <a:r>
              <a:rPr lang="en-US" altLang="zh-CN" sz="1800" b="0" i="0" dirty="0">
                <a:effectLst/>
                <a:latin typeface="__IBM_Plex_Mono_eec3d6"/>
              </a:rPr>
              <a:t>/{</a:t>
            </a:r>
            <a:r>
              <a:rPr lang="en-US" altLang="zh-CN" sz="1800" b="0" i="0" dirty="0" err="1">
                <a:effectLst/>
                <a:latin typeface="__IBM_Plex_Mono_eec3d6"/>
              </a:rPr>
              <a:t>serialNumber</a:t>
            </a:r>
            <a:r>
              <a:rPr lang="en-US" altLang="zh-CN" sz="1800" b="0" i="0" dirty="0">
                <a:effectLst/>
                <a:latin typeface="__IBM_Plex_Mono_eec3d6"/>
              </a:rPr>
              <a:t>}/transactions</a:t>
            </a:r>
            <a:endParaRPr lang="en-US" sz="1800" dirty="0">
              <a:latin typeface="+mj-ea"/>
              <a:ea typeface="+mj-ea"/>
            </a:endParaRPr>
          </a:p>
        </p:txBody>
      </p:sp>
      <p:pic>
        <p:nvPicPr>
          <p:cNvPr id="13" name="图片 12">
            <a:extLst>
              <a:ext uri="{FF2B5EF4-FFF2-40B4-BE49-F238E27FC236}">
                <a16:creationId xmlns:a16="http://schemas.microsoft.com/office/drawing/2014/main" id="{126FA097-722C-4E40-9472-6E4366FE6644}"/>
              </a:ext>
            </a:extLst>
          </p:cNvPr>
          <p:cNvPicPr>
            <a:picLocks noChangeAspect="1"/>
          </p:cNvPicPr>
          <p:nvPr/>
        </p:nvPicPr>
        <p:blipFill>
          <a:blip r:embed="rId3"/>
          <a:stretch>
            <a:fillRect/>
          </a:stretch>
        </p:blipFill>
        <p:spPr>
          <a:xfrm>
            <a:off x="452315" y="1824877"/>
            <a:ext cx="9144000" cy="4450853"/>
          </a:xfrm>
          <a:prstGeom prst="rect">
            <a:avLst/>
          </a:prstGeom>
        </p:spPr>
      </p:pic>
    </p:spTree>
    <p:extLst>
      <p:ext uri="{BB962C8B-B14F-4D97-AF65-F5344CB8AC3E}">
        <p14:creationId xmlns:p14="http://schemas.microsoft.com/office/powerpoint/2010/main" val="2965362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E1F21C8-E8F8-E4F2-51CF-F9A59726C8FB}"/>
              </a:ext>
            </a:extLst>
          </p:cNvPr>
          <p:cNvPicPr>
            <a:picLocks noChangeAspect="1"/>
          </p:cNvPicPr>
          <p:nvPr/>
        </p:nvPicPr>
        <p:blipFill>
          <a:blip r:embed="rId3"/>
          <a:stretch>
            <a:fillRect/>
          </a:stretch>
        </p:blipFill>
        <p:spPr>
          <a:xfrm>
            <a:off x="178676" y="1807779"/>
            <a:ext cx="6513909" cy="4167352"/>
          </a:xfrm>
          <a:prstGeom prst="rect">
            <a:avLst/>
          </a:prstGeom>
        </p:spPr>
      </p:pic>
      <p:sp>
        <p:nvSpPr>
          <p:cNvPr id="2" name="文本框 1">
            <a:extLst>
              <a:ext uri="{FF2B5EF4-FFF2-40B4-BE49-F238E27FC236}">
                <a16:creationId xmlns:a16="http://schemas.microsoft.com/office/drawing/2014/main" id="{42DA9234-FC16-13D4-4FE1-65712C59DFF2}"/>
              </a:ext>
            </a:extLst>
          </p:cNvPr>
          <p:cNvSpPr txBox="1"/>
          <p:nvPr/>
        </p:nvSpPr>
        <p:spPr>
          <a:xfrm>
            <a:off x="294290" y="620110"/>
            <a:ext cx="6127531" cy="523220"/>
          </a:xfrm>
          <a:prstGeom prst="rect">
            <a:avLst/>
          </a:prstGeom>
          <a:noFill/>
        </p:spPr>
        <p:txBody>
          <a:bodyPr wrap="square" rtlCol="0">
            <a:spAutoFit/>
          </a:bodyPr>
          <a:lstStyle/>
          <a:p>
            <a:r>
              <a:rPr lang="en-US" altLang="zh-CN" sz="2800" b="1" dirty="0"/>
              <a:t>Top  ten contracts order by volume</a:t>
            </a:r>
            <a:endParaRPr lang="zh-CN" altLang="en-US" sz="2800" b="1" dirty="0"/>
          </a:p>
        </p:txBody>
      </p:sp>
      <p:sp>
        <p:nvSpPr>
          <p:cNvPr id="3" name="文本框 2">
            <a:extLst>
              <a:ext uri="{FF2B5EF4-FFF2-40B4-BE49-F238E27FC236}">
                <a16:creationId xmlns:a16="http://schemas.microsoft.com/office/drawing/2014/main" id="{3953C88A-2B3F-1306-5030-F21ABC51E20B}"/>
              </a:ext>
            </a:extLst>
          </p:cNvPr>
          <p:cNvSpPr txBox="1"/>
          <p:nvPr/>
        </p:nvSpPr>
        <p:spPr>
          <a:xfrm>
            <a:off x="89219" y="6373054"/>
            <a:ext cx="2480231" cy="369332"/>
          </a:xfrm>
          <a:prstGeom prst="rect">
            <a:avLst/>
          </a:prstGeom>
          <a:noFill/>
        </p:spPr>
        <p:txBody>
          <a:bodyPr wrap="none" rtlCol="0">
            <a:spAutoFit/>
          </a:bodyPr>
          <a:lstStyle/>
          <a:p>
            <a:r>
              <a:rPr lang="en-US" altLang="zh-CN" dirty="0" err="1"/>
              <a:t>source:dappradar.com</a:t>
            </a:r>
            <a:endParaRPr lang="zh-CN" altLang="en-US" dirty="0"/>
          </a:p>
        </p:txBody>
      </p:sp>
      <p:pic>
        <p:nvPicPr>
          <p:cNvPr id="7" name="图片 6">
            <a:extLst>
              <a:ext uri="{FF2B5EF4-FFF2-40B4-BE49-F238E27FC236}">
                <a16:creationId xmlns:a16="http://schemas.microsoft.com/office/drawing/2014/main" id="{00677383-5249-1D0C-1204-E04BF9EE3BB5}"/>
              </a:ext>
            </a:extLst>
          </p:cNvPr>
          <p:cNvPicPr>
            <a:picLocks noChangeAspect="1"/>
          </p:cNvPicPr>
          <p:nvPr/>
        </p:nvPicPr>
        <p:blipFill>
          <a:blip r:embed="rId4"/>
          <a:stretch>
            <a:fillRect/>
          </a:stretch>
        </p:blipFill>
        <p:spPr>
          <a:xfrm>
            <a:off x="6989379" y="1807779"/>
            <a:ext cx="4830430" cy="4172522"/>
          </a:xfrm>
          <a:prstGeom prst="rect">
            <a:avLst/>
          </a:prstGeom>
        </p:spPr>
      </p:pic>
    </p:spTree>
    <p:extLst>
      <p:ext uri="{BB962C8B-B14F-4D97-AF65-F5344CB8AC3E}">
        <p14:creationId xmlns:p14="http://schemas.microsoft.com/office/powerpoint/2010/main" val="3607125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41BA6-1524-9E62-3CA7-B3B65C46B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0F09C5-40BB-59F8-76B1-660401EBDA5F}"/>
              </a:ext>
            </a:extLst>
          </p:cNvPr>
          <p:cNvSpPr>
            <a:spLocks noGrp="1"/>
          </p:cNvSpPr>
          <p:nvPr>
            <p:ph type="title"/>
          </p:nvPr>
        </p:nvSpPr>
        <p:spPr>
          <a:xfrm>
            <a:off x="554892" y="241129"/>
            <a:ext cx="10858500" cy="900112"/>
          </a:xfrm>
        </p:spPr>
        <p:txBody>
          <a:bodyPr>
            <a:normAutofit/>
          </a:bodyPr>
          <a:lstStyle/>
          <a:p>
            <a:r>
              <a:rPr lang="en-US" altLang="zh-CN" dirty="0"/>
              <a:t>Data Acquisition Solution</a:t>
            </a:r>
            <a:endParaRPr lang="en-US" dirty="0"/>
          </a:p>
        </p:txBody>
      </p:sp>
      <p:sp>
        <p:nvSpPr>
          <p:cNvPr id="3" name="Slide Number Placeholder 2">
            <a:extLst>
              <a:ext uri="{FF2B5EF4-FFF2-40B4-BE49-F238E27FC236}">
                <a16:creationId xmlns:a16="http://schemas.microsoft.com/office/drawing/2014/main" id="{67ECAC3F-8CC6-9293-C67B-B764438816D4}"/>
              </a:ext>
            </a:extLst>
          </p:cNvPr>
          <p:cNvSpPr>
            <a:spLocks noGrp="1"/>
          </p:cNvSpPr>
          <p:nvPr>
            <p:ph type="sldNum" sz="quarter" idx="12"/>
          </p:nvPr>
        </p:nvSpPr>
        <p:spPr>
          <a:xfrm>
            <a:off x="740702" y="1202185"/>
            <a:ext cx="3657600" cy="27432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tint val="75000"/>
                  </a:srgbClr>
                </a:solidFill>
                <a:latin typeface="__Roboto_053b0a"/>
                <a:ea typeface="微软雅黑"/>
              </a:rPr>
              <a:t>Sender</a:t>
            </a:r>
            <a:r>
              <a:rPr lang="zh-CN" altLang="en-US" sz="1800" dirty="0">
                <a:solidFill>
                  <a:srgbClr val="000000">
                    <a:tint val="75000"/>
                  </a:srgbClr>
                </a:solidFill>
                <a:latin typeface="__Roboto_053b0a"/>
                <a:ea typeface="微软雅黑"/>
              </a:rPr>
              <a:t>，</a:t>
            </a:r>
            <a:r>
              <a:rPr lang="en-US" altLang="zh-CN" sz="1800" dirty="0">
                <a:solidFill>
                  <a:srgbClr val="000000">
                    <a:tint val="75000"/>
                  </a:srgbClr>
                </a:solidFill>
                <a:latin typeface="__Roboto_053b0a"/>
                <a:ea typeface="微软雅黑"/>
              </a:rPr>
              <a:t>receiver</a:t>
            </a:r>
            <a:endParaRPr kumimoji="0" lang="en-US" sz="1800" b="0" i="0" u="none" strike="noStrike" kern="1200" cap="none" spc="0" normalizeH="0" baseline="0" noProof="0" dirty="0">
              <a:ln>
                <a:noFill/>
              </a:ln>
              <a:solidFill>
                <a:srgbClr val="000000">
                  <a:tint val="75000"/>
                </a:srgbClr>
              </a:solidFill>
              <a:effectLst/>
              <a:uLnTx/>
              <a:uFillTx/>
              <a:latin typeface="__Roboto_053b0a"/>
              <a:ea typeface="微软雅黑"/>
            </a:endParaRPr>
          </a:p>
        </p:txBody>
      </p:sp>
      <p:sp>
        <p:nvSpPr>
          <p:cNvPr id="9" name="文本框 8">
            <a:extLst>
              <a:ext uri="{FF2B5EF4-FFF2-40B4-BE49-F238E27FC236}">
                <a16:creationId xmlns:a16="http://schemas.microsoft.com/office/drawing/2014/main" id="{567DF014-604D-7824-465A-376D047523D6}"/>
              </a:ext>
            </a:extLst>
          </p:cNvPr>
          <p:cNvSpPr txBox="1"/>
          <p:nvPr/>
        </p:nvSpPr>
        <p:spPr>
          <a:xfrm>
            <a:off x="1524438" y="6093220"/>
            <a:ext cx="1770480" cy="417358"/>
          </a:xfrm>
          <a:prstGeom prst="rect">
            <a:avLst/>
          </a:prstGeom>
          <a:ln w="12700">
            <a:prstDash val="solid"/>
            <a:miter/>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cs typeface="+mn-cs"/>
            </a:endParaRPr>
          </a:p>
        </p:txBody>
      </p:sp>
      <p:pic>
        <p:nvPicPr>
          <p:cNvPr id="5" name="图片 4">
            <a:extLst>
              <a:ext uri="{FF2B5EF4-FFF2-40B4-BE49-F238E27FC236}">
                <a16:creationId xmlns:a16="http://schemas.microsoft.com/office/drawing/2014/main" id="{02C0566C-E975-F69C-CF31-8F01881CF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665" y="1944449"/>
            <a:ext cx="9717969" cy="4672422"/>
          </a:xfrm>
          <a:prstGeom prst="rect">
            <a:avLst/>
          </a:prstGeom>
        </p:spPr>
      </p:pic>
      <p:sp>
        <p:nvSpPr>
          <p:cNvPr id="7" name="Slide Number Placeholder 2">
            <a:extLst>
              <a:ext uri="{FF2B5EF4-FFF2-40B4-BE49-F238E27FC236}">
                <a16:creationId xmlns:a16="http://schemas.microsoft.com/office/drawing/2014/main" id="{50A70CC8-F23B-6152-612C-A1A8314E8278}"/>
              </a:ext>
            </a:extLst>
          </p:cNvPr>
          <p:cNvSpPr txBox="1">
            <a:spLocks/>
          </p:cNvSpPr>
          <p:nvPr/>
        </p:nvSpPr>
        <p:spPr>
          <a:xfrm>
            <a:off x="740702" y="1476505"/>
            <a:ext cx="3657600" cy="274320"/>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zh-CN" sz="1800" dirty="0">
                <a:solidFill>
                  <a:srgbClr val="000000">
                    <a:tint val="75000"/>
                  </a:srgbClr>
                </a:solidFill>
                <a:latin typeface="__IBM_Plex_Mono_eec3d6"/>
                <a:ea typeface="微软雅黑"/>
              </a:rPr>
              <a:t>/</a:t>
            </a:r>
            <a:r>
              <a:rPr lang="en-US" altLang="zh-CN" sz="1800" dirty="0" err="1">
                <a:solidFill>
                  <a:srgbClr val="000000">
                    <a:tint val="75000"/>
                  </a:srgbClr>
                </a:solidFill>
                <a:latin typeface="__Roboto_053b0a"/>
                <a:ea typeface="微软雅黑"/>
              </a:rPr>
              <a:t>api</a:t>
            </a:r>
            <a:r>
              <a:rPr lang="en-US" altLang="zh-CN" sz="1800" dirty="0">
                <a:solidFill>
                  <a:srgbClr val="000000">
                    <a:tint val="75000"/>
                  </a:srgbClr>
                </a:solidFill>
                <a:latin typeface="__Roboto_053b0a"/>
                <a:ea typeface="微软雅黑"/>
              </a:rPr>
              <a:t>/v1/transactions/{</a:t>
            </a:r>
            <a:r>
              <a:rPr lang="en-US" altLang="zh-CN" sz="1800" dirty="0" err="1">
                <a:solidFill>
                  <a:srgbClr val="000000">
                    <a:tint val="75000"/>
                  </a:srgbClr>
                </a:solidFill>
                <a:latin typeface="__Roboto_053b0a"/>
                <a:ea typeface="微软雅黑"/>
              </a:rPr>
              <a:t>transactionId</a:t>
            </a:r>
            <a:r>
              <a:rPr lang="en-US" altLang="zh-CN" sz="1800" dirty="0">
                <a:solidFill>
                  <a:srgbClr val="000000">
                    <a:tint val="75000"/>
                  </a:srgbClr>
                </a:solidFill>
                <a:latin typeface="__Roboto_053b0a"/>
                <a:ea typeface="微软雅黑"/>
              </a:rPr>
              <a:t>}</a:t>
            </a:r>
            <a:endParaRPr lang="en-US" sz="1800" dirty="0">
              <a:solidFill>
                <a:srgbClr val="000000">
                  <a:tint val="75000"/>
                </a:srgbClr>
              </a:solidFill>
              <a:latin typeface="__Roboto_053b0a"/>
              <a:ea typeface="微软雅黑"/>
            </a:endParaRPr>
          </a:p>
        </p:txBody>
      </p:sp>
    </p:spTree>
    <p:extLst>
      <p:ext uri="{BB962C8B-B14F-4D97-AF65-F5344CB8AC3E}">
        <p14:creationId xmlns:p14="http://schemas.microsoft.com/office/powerpoint/2010/main" val="1881299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Designed by iSlide">
  <a:themeElements>
    <a:clrScheme name="90">
      <a:dk1>
        <a:srgbClr val="000000"/>
      </a:dk1>
      <a:lt1>
        <a:srgbClr val="FFFFFF"/>
      </a:lt1>
      <a:dk2>
        <a:srgbClr val="778495"/>
      </a:dk2>
      <a:lt2>
        <a:srgbClr val="F0F0F0"/>
      </a:lt2>
      <a:accent1>
        <a:srgbClr val="0D3398"/>
      </a:accent1>
      <a:accent2>
        <a:srgbClr val="5277F7"/>
      </a:accent2>
      <a:accent3>
        <a:srgbClr val="1DCAD2"/>
      </a:accent3>
      <a:accent4>
        <a:srgbClr val="8D74F4"/>
      </a:accent4>
      <a:accent5>
        <a:srgbClr val="28CAD7"/>
      </a:accent5>
      <a:accent6>
        <a:srgbClr val="629DFA"/>
      </a:accent6>
      <a:hlink>
        <a:srgbClr val="EE4242"/>
      </a:hlink>
      <a:folHlink>
        <a:srgbClr val="BFBFBF"/>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lid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 Presentation Template</Template>
  <TotalTime>2550</TotalTime>
  <Words>1137</Words>
  <Application>Microsoft Office PowerPoint</Application>
  <PresentationFormat>宽屏</PresentationFormat>
  <Paragraphs>240</Paragraphs>
  <Slides>30</Slides>
  <Notes>20</Notes>
  <HiddenSlides>5</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__IBM_Plex_Mono_eec3d6</vt:lpstr>
      <vt:lpstr>__Roboto_053b0a</vt:lpstr>
      <vt:lpstr>-apple-system</vt:lpstr>
      <vt:lpstr>HarmonyOS_Sans_SC_Regular</vt:lpstr>
      <vt:lpstr>Inter</vt:lpstr>
      <vt:lpstr>PingFang SC</vt:lpstr>
      <vt:lpstr>Söhne</vt:lpstr>
      <vt:lpstr>等线</vt:lpstr>
      <vt:lpstr>微软雅黑</vt:lpstr>
      <vt:lpstr>Arial</vt:lpstr>
      <vt:lpstr>Consolas</vt:lpstr>
      <vt:lpstr>Designed by iSlide</vt:lpstr>
      <vt:lpstr>HEDERA DATA API</vt:lpstr>
      <vt:lpstr>Content</vt:lpstr>
      <vt:lpstr>PowerPoint 演示文稿</vt:lpstr>
      <vt:lpstr>REST API USAGE</vt:lpstr>
      <vt:lpstr>Data Acquisition Solution </vt:lpstr>
      <vt:lpstr>Data Acquisition Solution</vt:lpstr>
      <vt:lpstr>Data Acquisition Solution</vt:lpstr>
      <vt:lpstr>PowerPoint 演示文稿</vt:lpstr>
      <vt:lpstr>Data Acquisition Solution</vt:lpstr>
      <vt:lpstr>Data Acquisition Solution  </vt:lpstr>
      <vt:lpstr>Field difference  </vt:lpstr>
      <vt:lpstr>Hedera Achievements</vt:lpstr>
      <vt:lpstr>Importance  of block chain</vt:lpstr>
      <vt:lpstr>HKU NFT HOME PAGE</vt:lpstr>
      <vt:lpstr> HKU-NFT</vt:lpstr>
      <vt:lpstr>All-in-one NFT Data Analysis Platform</vt:lpstr>
      <vt:lpstr>Comprehensive Data Insights</vt:lpstr>
      <vt:lpstr>Comprehensive Data Insights</vt:lpstr>
      <vt:lpstr>Customized Data Interface</vt:lpstr>
      <vt:lpstr>Customized Data Interface</vt:lpstr>
      <vt:lpstr>Customized Data Interface</vt:lpstr>
      <vt:lpstr>Customized Data Interface</vt:lpstr>
      <vt:lpstr>Customized Data Interface</vt:lpstr>
      <vt:lpstr>Outstanding Academic Contributions</vt:lpstr>
      <vt:lpstr>Outstanding Academic Contributions</vt:lpstr>
      <vt:lpstr>Vision &amp; Mission</vt:lpstr>
      <vt:lpstr>NFT Data Extract Analysis</vt:lpstr>
      <vt:lpstr>All TIME Blockchains by NFT Sales Volume</vt:lpstr>
      <vt:lpstr>Market vacancy</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Server User Guide</dc:title>
  <dc:creator>iSlide</dc:creator>
  <cp:lastModifiedBy>shenzhen HKU</cp:lastModifiedBy>
  <cp:revision>32</cp:revision>
  <cp:lastPrinted>2023-11-06T16:00:00Z</cp:lastPrinted>
  <dcterms:created xsi:type="dcterms:W3CDTF">2023-11-06T16:00:00Z</dcterms:created>
  <dcterms:modified xsi:type="dcterms:W3CDTF">2024-10-24T10:29:32Z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0843b38f-dbb7-4b86-8b5a-6e2c0c76bc79</vt:lpwstr>
  </property>
</Properties>
</file>